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5" r:id="rId6"/>
    <p:sldId id="260" r:id="rId7"/>
    <p:sldId id="261" r:id="rId8"/>
    <p:sldId id="269" r:id="rId9"/>
    <p:sldId id="270" r:id="rId10"/>
    <p:sldId id="266" r:id="rId11"/>
    <p:sldId id="268" r:id="rId12"/>
    <p:sldId id="262" r:id="rId13"/>
    <p:sldId id="263" r:id="rId14"/>
    <p:sldId id="271"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fr-FR"/>
              <a:t>Modifiez le style du titre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9/3/2021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9/3/2021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fr-FR"/>
              <a:t>Modifiez le style du titre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9/3/2021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fr-FR"/>
              <a:t>Modifiez le style du titre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9/3/2021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fr-FR"/>
              <a:t>Modifiez le style du titre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9/3/2021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fr-FR"/>
              <a:t>Modifiez le style du titre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9/3/2021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fr-FR"/>
              <a:t>Modifiez le style du titre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9/3/2021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9/3/2021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fr-FR"/>
              <a:t>Modifiez le style du titre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9/3/2021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fr-FR"/>
              <a:t>Modifiez le style du titre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0" y="3132666"/>
            <a:ext cx="5311775" cy="308601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132666"/>
            <a:ext cx="5334000" cy="308601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fr-FR"/>
              <a:t>Modifiez le style du titre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9/3/2021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9/3/2021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9/3/2021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utura-sciences.com/tech/definitions/informatique-point-pouce-2604/" TargetMode="External"/><Relationship Id="rId2" Type="http://schemas.openxmlformats.org/officeDocument/2006/relationships/hyperlink" Target="https://www.futura-sciences.com/sciences/definitions/homme-ocde-1272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93FA2B-BB2A-43A3-BF5B-C7D2B9CDD25E}"/>
              </a:ext>
            </a:extLst>
          </p:cNvPr>
          <p:cNvSpPr>
            <a:spLocks noGrp="1"/>
          </p:cNvSpPr>
          <p:nvPr>
            <p:ph type="ctrTitle"/>
          </p:nvPr>
        </p:nvSpPr>
        <p:spPr>
          <a:xfrm>
            <a:off x="1371600" y="1803404"/>
            <a:ext cx="9401175" cy="2578095"/>
          </a:xfrm>
        </p:spPr>
        <p:txBody>
          <a:bodyPr>
            <a:normAutofit fontScale="90000"/>
          </a:bodyPr>
          <a:lstStyle/>
          <a:p>
            <a:pPr algn="ctr"/>
            <a:r>
              <a:rPr lang="fr-FR" b="1" dirty="0">
                <a:solidFill>
                  <a:schemeClr val="accent4"/>
                </a:solidFill>
              </a:rPr>
              <a:t>Les financements lies aux changements climatiques en Afrique</a:t>
            </a:r>
          </a:p>
        </p:txBody>
      </p:sp>
    </p:spTree>
    <p:extLst>
      <p:ext uri="{BB962C8B-B14F-4D97-AF65-F5344CB8AC3E}">
        <p14:creationId xmlns:p14="http://schemas.microsoft.com/office/powerpoint/2010/main" val="624138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D310FD8-D3ED-4702-ADD5-15CE4041A400}"/>
              </a:ext>
            </a:extLst>
          </p:cNvPr>
          <p:cNvSpPr>
            <a:spLocks noGrp="1"/>
          </p:cNvSpPr>
          <p:nvPr>
            <p:ph idx="1"/>
          </p:nvPr>
        </p:nvSpPr>
        <p:spPr>
          <a:xfrm>
            <a:off x="685800" y="1680210"/>
            <a:ext cx="10820400" cy="4024125"/>
          </a:xfrm>
        </p:spPr>
        <p:txBody>
          <a:bodyPr>
            <a:normAutofit fontScale="92500" lnSpcReduction="20000"/>
          </a:bodyPr>
          <a:lstStyle/>
          <a:p>
            <a:r>
              <a:rPr lang="fr-FR" sz="3200" b="1" kern="150" dirty="0">
                <a:effectLst/>
                <a:latin typeface="Liberation Serif"/>
                <a:ea typeface="Noto Serif CJK SC"/>
                <a:cs typeface="Lohit Devanagari"/>
              </a:rPr>
              <a:t>Le principe du pollueur-payeur doit être appliqué au niveau des changements climatiques !!!!</a:t>
            </a:r>
            <a:r>
              <a:rPr lang="fr-FR" sz="2400" i="1" kern="150" dirty="0">
                <a:effectLst/>
                <a:latin typeface="Liberation Serif"/>
                <a:ea typeface="Noto Serif CJK SC"/>
                <a:cs typeface="Lohit Devanagari"/>
              </a:rPr>
              <a:t>Adopté en 1972 par l'Organisation de coopération et de développement économique (</a:t>
            </a:r>
            <a:r>
              <a:rPr lang="fr-FR" sz="2400" i="1" u="none" strike="noStrike" kern="150" dirty="0">
                <a:solidFill>
                  <a:srgbClr val="0563C1"/>
                </a:solidFill>
                <a:effectLst/>
                <a:latin typeface="Liberation Serif"/>
                <a:ea typeface="Noto Serif CJK SC"/>
                <a:cs typeface="Lohit Devanagari"/>
                <a:hlinkClick r:id="rId2"/>
              </a:rPr>
              <a:t>OCDE</a:t>
            </a:r>
            <a:r>
              <a:rPr lang="fr-FR" sz="2400" i="1" kern="150" dirty="0">
                <a:effectLst/>
                <a:latin typeface="Liberation Serif"/>
                <a:ea typeface="Noto Serif CJK SC"/>
                <a:cs typeface="Lohit Devanagari"/>
              </a:rPr>
              <a:t>) et en 1986 par la CEE, le principe pollueur-payeur (</a:t>
            </a:r>
            <a:r>
              <a:rPr lang="fr-FR" sz="2400" i="1" u="none" strike="noStrike" kern="150" dirty="0">
                <a:solidFill>
                  <a:srgbClr val="0563C1"/>
                </a:solidFill>
                <a:effectLst/>
                <a:latin typeface="Liberation Serif"/>
                <a:ea typeface="Noto Serif CJK SC"/>
                <a:cs typeface="Lohit Devanagari"/>
                <a:hlinkClick r:id="rId3"/>
              </a:rPr>
              <a:t>PPP</a:t>
            </a:r>
            <a:r>
              <a:rPr lang="fr-FR" sz="2400" i="1" kern="150" dirty="0">
                <a:effectLst/>
                <a:latin typeface="Liberation Serif"/>
                <a:ea typeface="Noto Serif CJK SC"/>
                <a:cs typeface="Lohit Devanagari"/>
              </a:rPr>
              <a:t>) est un principe économique qui vise à internaliser dans l'économie les coûts environnementaux cachés (externalités).</a:t>
            </a:r>
            <a:endParaRPr lang="fr-FR" sz="2800" kern="150" dirty="0">
              <a:effectLst/>
              <a:latin typeface="Liberation Serif"/>
              <a:ea typeface="Noto Serif CJK SC"/>
              <a:cs typeface="Lohit Devanagari"/>
            </a:endParaRPr>
          </a:p>
          <a:p>
            <a:pPr>
              <a:lnSpc>
                <a:spcPct val="115000"/>
              </a:lnSpc>
              <a:spcAft>
                <a:spcPts val="700"/>
              </a:spcAft>
            </a:pPr>
            <a:r>
              <a:rPr lang="fr-FR" sz="2400" i="1" kern="150" dirty="0">
                <a:solidFill>
                  <a:schemeClr val="accent1"/>
                </a:solidFill>
                <a:effectLst/>
                <a:latin typeface="Liberation Serif"/>
                <a:ea typeface="Noto Serif CJK SC"/>
                <a:cs typeface="Lohit Devanagari"/>
              </a:rPr>
              <a:t>Ce principe stipule que les coûts de prévention, de réduction de la pollution, de dépollution et de restauration doivent être supportés par le pollueur à l'origine du sinistre.</a:t>
            </a:r>
            <a:endParaRPr lang="fr-FR" sz="2800" kern="150" dirty="0">
              <a:solidFill>
                <a:schemeClr val="accent1"/>
              </a:solidFill>
              <a:effectLst/>
              <a:latin typeface="Liberation Serif"/>
              <a:ea typeface="Noto Serif CJK SC"/>
              <a:cs typeface="Lohit Devanagari"/>
            </a:endParaRPr>
          </a:p>
          <a:p>
            <a:pPr marL="0" indent="0">
              <a:buNone/>
            </a:pPr>
            <a:r>
              <a:rPr lang="fr-FR" sz="3200" b="1" kern="150" dirty="0">
                <a:effectLst/>
                <a:latin typeface="Liberation Serif"/>
                <a:ea typeface="Noto Serif CJK SC"/>
                <a:cs typeface="Lohit Devanagari"/>
              </a:rPr>
              <a:t> </a:t>
            </a:r>
            <a:endParaRPr lang="fr-FR" sz="2800" kern="150" dirty="0">
              <a:effectLst/>
              <a:latin typeface="Liberation Serif"/>
              <a:ea typeface="Noto Serif CJK SC"/>
              <a:cs typeface="Lohit Devanagari"/>
            </a:endParaRPr>
          </a:p>
          <a:p>
            <a:r>
              <a:rPr lang="fr-FR" sz="3200" b="1" kern="150" dirty="0">
                <a:effectLst/>
                <a:latin typeface="Liberation Serif"/>
                <a:ea typeface="Noto Serif CJK SC"/>
                <a:cs typeface="Lohit Devanagari"/>
              </a:rPr>
              <a:t>Le financement des mécanismes d’adaptation doit être réparti entre tous les responsables </a:t>
            </a:r>
            <a:r>
              <a:rPr lang="fr-FR" sz="3200" kern="150" dirty="0">
                <a:effectLst/>
                <a:latin typeface="Liberation Serif"/>
                <a:ea typeface="Noto Serif CJK SC"/>
                <a:cs typeface="Lohit Devanagari"/>
              </a:rPr>
              <a:t>des dommages liés aux changements climatiques.</a:t>
            </a:r>
            <a:endParaRPr lang="fr-FR" sz="2800" kern="150" dirty="0">
              <a:effectLst/>
              <a:latin typeface="Liberation Serif"/>
              <a:ea typeface="Noto Serif CJK SC"/>
              <a:cs typeface="Lohit Devanagari"/>
            </a:endParaRPr>
          </a:p>
          <a:p>
            <a:pPr marL="0" indent="0">
              <a:buNone/>
            </a:pPr>
            <a:endParaRPr lang="fr-FR" sz="2400" dirty="0"/>
          </a:p>
        </p:txBody>
      </p:sp>
    </p:spTree>
    <p:extLst>
      <p:ext uri="{BB962C8B-B14F-4D97-AF65-F5344CB8AC3E}">
        <p14:creationId xmlns:p14="http://schemas.microsoft.com/office/powerpoint/2010/main" val="2191138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1579F68-C70E-49A7-BC38-B49F8A88A5BC}"/>
              </a:ext>
            </a:extLst>
          </p:cNvPr>
          <p:cNvSpPr>
            <a:spLocks noGrp="1"/>
          </p:cNvSpPr>
          <p:nvPr>
            <p:ph idx="1"/>
          </p:nvPr>
        </p:nvSpPr>
        <p:spPr/>
        <p:txBody>
          <a:bodyPr>
            <a:normAutofit fontScale="85000" lnSpcReduction="20000"/>
          </a:bodyPr>
          <a:lstStyle/>
          <a:p>
            <a:r>
              <a:rPr lang="fr-FR" sz="2400" b="1" kern="150" dirty="0">
                <a:solidFill>
                  <a:srgbClr val="FF0000"/>
                </a:solidFill>
                <a:effectLst/>
                <a:latin typeface="Liberation Serif"/>
                <a:ea typeface="Noto Serif CJK SC"/>
                <a:cs typeface="Lohit Devanagari"/>
              </a:rPr>
              <a:t> </a:t>
            </a:r>
            <a:r>
              <a:rPr lang="fr-FR" sz="2600" b="1" kern="150" dirty="0">
                <a:solidFill>
                  <a:srgbClr val="FF0000"/>
                </a:solidFill>
                <a:effectLst/>
                <a:latin typeface="Liberation Serif"/>
                <a:ea typeface="Noto Serif CJK SC"/>
                <a:cs typeface="Lohit Devanagari"/>
              </a:rPr>
              <a:t>Si je prends l’exemple de la GMV (grande muraille verte) ; ces 780 millions d’hectares environ de zones arides et semi-arides</a:t>
            </a:r>
            <a:endParaRPr lang="fr-FR" sz="2600" kern="150" dirty="0">
              <a:effectLst/>
              <a:latin typeface="Liberation Serif"/>
              <a:ea typeface="Noto Serif CJK SC"/>
              <a:cs typeface="Lohit Devanagari"/>
            </a:endParaRPr>
          </a:p>
          <a:p>
            <a:r>
              <a:rPr lang="fr-FR" sz="2600" kern="150" dirty="0">
                <a:effectLst/>
                <a:latin typeface="Liberation Serif"/>
                <a:ea typeface="Noto Serif CJK SC"/>
                <a:cs typeface="Lohit Devanagari"/>
              </a:rPr>
              <a:t> *---</a:t>
            </a:r>
            <a:r>
              <a:rPr lang="fr-FR" sz="2600" b="1" kern="150" dirty="0">
                <a:effectLst/>
                <a:latin typeface="Liberation Serif"/>
                <a:ea typeface="Noto Serif CJK SC"/>
                <a:cs typeface="Lohit Devanagari"/>
              </a:rPr>
              <a:t>-</a:t>
            </a:r>
            <a:r>
              <a:rPr lang="fr-FR" sz="2600" b="1" kern="150" dirty="0">
                <a:solidFill>
                  <a:schemeClr val="accent4"/>
                </a:solidFill>
                <a:effectLst/>
                <a:latin typeface="Liberation Serif"/>
                <a:ea typeface="Noto Serif CJK SC"/>
                <a:cs typeface="Lohit Devanagari"/>
              </a:rPr>
              <a:t>Elle peut être considérée comme un mécanisme d’adaptation face au réchauffement climatique</a:t>
            </a:r>
            <a:r>
              <a:rPr lang="fr-FR" sz="2600" b="1" kern="150" dirty="0">
                <a:effectLst/>
                <a:latin typeface="Liberation Serif"/>
                <a:ea typeface="Noto Serif CJK SC"/>
                <a:cs typeface="Lohit Devanagari"/>
              </a:rPr>
              <a:t>,</a:t>
            </a:r>
            <a:endParaRPr lang="fr-FR" sz="2600" kern="150" dirty="0">
              <a:effectLst/>
              <a:latin typeface="Liberation Serif"/>
              <a:ea typeface="Noto Serif CJK SC"/>
              <a:cs typeface="Lohit Devanagari"/>
            </a:endParaRPr>
          </a:p>
          <a:p>
            <a:r>
              <a:rPr lang="fr-FR" sz="2600" kern="150" dirty="0">
                <a:effectLst/>
                <a:latin typeface="Liberation Serif"/>
                <a:ea typeface="Noto Serif CJK SC"/>
                <a:cs typeface="Lohit Devanagari"/>
              </a:rPr>
              <a:t>Il faut 34 milliards de dollars pour la financer,</a:t>
            </a:r>
          </a:p>
          <a:p>
            <a:r>
              <a:rPr lang="fr-FR" sz="2600" kern="150" dirty="0">
                <a:effectLst/>
                <a:latin typeface="Liberation Serif"/>
                <a:ea typeface="Noto Serif CJK SC"/>
                <a:cs typeface="Lohit Devanagari"/>
              </a:rPr>
              <a:t>Depuis 2007 que l’idée a germé et émergé ; 14 ans plus tard, en 2021, on en est encore au programme accélérateur de la GMV  (Qui a émergé au cours du « one </a:t>
            </a:r>
            <a:r>
              <a:rPr lang="fr-FR" sz="2600" kern="150" dirty="0" err="1">
                <a:effectLst/>
                <a:latin typeface="Liberation Serif"/>
                <a:ea typeface="Noto Serif CJK SC"/>
                <a:cs typeface="Lohit Devanagari"/>
              </a:rPr>
              <a:t>planet</a:t>
            </a:r>
            <a:r>
              <a:rPr lang="fr-FR" sz="2600" kern="150" dirty="0">
                <a:effectLst/>
                <a:latin typeface="Liberation Serif"/>
                <a:ea typeface="Noto Serif CJK SC"/>
                <a:cs typeface="Lohit Devanagari"/>
              </a:rPr>
              <a:t> </a:t>
            </a:r>
            <a:r>
              <a:rPr lang="fr-FR" sz="2600" kern="150" dirty="0" err="1">
                <a:effectLst/>
                <a:latin typeface="Liberation Serif"/>
                <a:ea typeface="Noto Serif CJK SC"/>
                <a:cs typeface="Lohit Devanagari"/>
              </a:rPr>
              <a:t>summit</a:t>
            </a:r>
            <a:r>
              <a:rPr lang="fr-FR" sz="2600" kern="150" dirty="0">
                <a:effectLst/>
                <a:latin typeface="Liberation Serif"/>
                <a:ea typeface="Noto Serif CJK SC"/>
                <a:cs typeface="Lohit Devanagari"/>
              </a:rPr>
              <a:t> ») !</a:t>
            </a:r>
          </a:p>
          <a:p>
            <a:r>
              <a:rPr lang="fr-FR" sz="2600" kern="150" dirty="0">
                <a:effectLst/>
                <a:latin typeface="Liberation Serif"/>
                <a:ea typeface="Noto Serif CJK SC"/>
                <a:cs typeface="Lohit Devanagari"/>
              </a:rPr>
              <a:t> </a:t>
            </a:r>
          </a:p>
          <a:p>
            <a:r>
              <a:rPr lang="fr-FR" sz="2600" kern="150" dirty="0">
                <a:effectLst/>
                <a:latin typeface="Liberation Serif"/>
                <a:ea typeface="Noto Serif CJK SC"/>
                <a:cs typeface="Lohit Devanagari"/>
              </a:rPr>
              <a:t> C’est Louable !!!!</a:t>
            </a:r>
          </a:p>
          <a:p>
            <a:r>
              <a:rPr lang="fr-FR" sz="2600" kern="150" dirty="0">
                <a:effectLst/>
                <a:latin typeface="Liberation Serif"/>
                <a:ea typeface="Noto Serif CJK SC"/>
                <a:cs typeface="Lohit Devanagari"/>
              </a:rPr>
              <a:t>Mais , avec les rapports du GIEC plus qu’accablants depuis des années et sachant le boisement et le reboisement font partie des solutions pour atténuer les effets du changement climatique,</a:t>
            </a:r>
          </a:p>
          <a:p>
            <a:pPr marL="0" indent="0">
              <a:buNone/>
            </a:pPr>
            <a:endParaRPr lang="fr-FR" dirty="0"/>
          </a:p>
        </p:txBody>
      </p:sp>
    </p:spTree>
    <p:extLst>
      <p:ext uri="{BB962C8B-B14F-4D97-AF65-F5344CB8AC3E}">
        <p14:creationId xmlns:p14="http://schemas.microsoft.com/office/powerpoint/2010/main" val="1014915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CB5E66A-354F-4723-9163-2AAB7CEB41CA}"/>
              </a:ext>
            </a:extLst>
          </p:cNvPr>
          <p:cNvSpPr>
            <a:spLocks noGrp="1"/>
          </p:cNvSpPr>
          <p:nvPr>
            <p:ph idx="1"/>
          </p:nvPr>
        </p:nvSpPr>
        <p:spPr/>
        <p:txBody>
          <a:bodyPr>
            <a:normAutofit/>
          </a:bodyPr>
          <a:lstStyle/>
          <a:p>
            <a:r>
              <a:rPr lang="fr-FR" sz="2800" b="1" kern="150" dirty="0">
                <a:solidFill>
                  <a:srgbClr val="8D1D75"/>
                </a:solidFill>
                <a:effectLst/>
                <a:latin typeface="Liberation Serif"/>
                <a:ea typeface="Noto Serif CJK SC"/>
                <a:cs typeface="Lohit Devanagari"/>
              </a:rPr>
              <a:t> Une cour internationale qui fixe les montants à donner par chaque pays pour ce type de projet transnational ne serait-elle pas la bienvenue ?</a:t>
            </a:r>
            <a:endParaRPr lang="fr-FR" sz="2800" kern="150" dirty="0">
              <a:effectLst/>
              <a:latin typeface="Liberation Serif"/>
              <a:ea typeface="Noto Serif CJK SC"/>
              <a:cs typeface="Lohit Devanagari"/>
            </a:endParaRPr>
          </a:p>
          <a:p>
            <a:r>
              <a:rPr lang="fr-FR" sz="2800" b="1" kern="150" dirty="0">
                <a:solidFill>
                  <a:srgbClr val="8D1D75"/>
                </a:solidFill>
                <a:effectLst/>
                <a:latin typeface="Liberation Serif"/>
                <a:ea typeface="Noto Serif CJK SC"/>
                <a:cs typeface="Lohit Devanagari"/>
              </a:rPr>
              <a:t>***** Ne faut-il pas que tous les responsables du réchauffement climatique financent les projets transnationaux de ce type ?</a:t>
            </a:r>
            <a:endParaRPr lang="fr-FR" sz="2800" kern="150" dirty="0">
              <a:effectLst/>
              <a:latin typeface="Liberation Serif"/>
              <a:ea typeface="Noto Serif CJK SC"/>
              <a:cs typeface="Lohit Devanagari"/>
            </a:endParaRPr>
          </a:p>
          <a:p>
            <a:pPr marL="0" indent="0">
              <a:buNone/>
            </a:pPr>
            <a:endParaRPr lang="fr-FR" sz="2800" kern="150" dirty="0">
              <a:effectLst/>
              <a:latin typeface="Liberation Serif"/>
              <a:ea typeface="Noto Serif CJK SC"/>
              <a:cs typeface="Lohit Devanagari"/>
            </a:endParaRPr>
          </a:p>
          <a:p>
            <a:r>
              <a:rPr lang="fr-FR" sz="2800" kern="150" dirty="0">
                <a:effectLst/>
                <a:latin typeface="Liberation Serif"/>
                <a:ea typeface="Noto Serif CJK SC"/>
                <a:cs typeface="Lohit Devanagari"/>
              </a:rPr>
              <a:t>A mon humble avis, la résilience face aux changements climatiques sera meilleure , non seulement pour l’Afrique, mais , également pour le monde.</a:t>
            </a:r>
          </a:p>
          <a:p>
            <a:pPr marL="0" indent="0">
              <a:buNone/>
            </a:pPr>
            <a:endParaRPr lang="fr-FR" dirty="0"/>
          </a:p>
        </p:txBody>
      </p:sp>
    </p:spTree>
    <p:extLst>
      <p:ext uri="{BB962C8B-B14F-4D97-AF65-F5344CB8AC3E}">
        <p14:creationId xmlns:p14="http://schemas.microsoft.com/office/powerpoint/2010/main" val="1843403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BC7E0B3-98B8-4FA4-990F-EB6EF4199D08}"/>
              </a:ext>
            </a:extLst>
          </p:cNvPr>
          <p:cNvSpPr>
            <a:spLocks noGrp="1"/>
          </p:cNvSpPr>
          <p:nvPr>
            <p:ph idx="1"/>
          </p:nvPr>
        </p:nvSpPr>
        <p:spPr/>
        <p:txBody>
          <a:bodyPr>
            <a:normAutofit fontScale="62500" lnSpcReduction="20000"/>
          </a:bodyPr>
          <a:lstStyle/>
          <a:p>
            <a:r>
              <a:rPr lang="fr-FR" sz="4400" b="1" kern="150" dirty="0">
                <a:solidFill>
                  <a:srgbClr val="3465A4"/>
                </a:solidFill>
                <a:effectLst/>
                <a:latin typeface="Liberation Serif"/>
                <a:ea typeface="Noto Serif CJK SC"/>
                <a:cs typeface="Lohit Devanagari"/>
              </a:rPr>
              <a:t>II- Le second volet / Le 2ème point de ma réflexion concerne l’indemnisation des victimes africaines du changement climatique</a:t>
            </a:r>
            <a:endParaRPr lang="fr-FR" sz="3600" kern="150" dirty="0">
              <a:effectLst/>
              <a:latin typeface="Liberation Serif"/>
              <a:ea typeface="Noto Serif CJK SC"/>
              <a:cs typeface="Lohit Devanagari"/>
            </a:endParaRPr>
          </a:p>
          <a:p>
            <a:r>
              <a:rPr lang="fr-FR" sz="4000" kern="150" dirty="0">
                <a:effectLst/>
                <a:latin typeface="Liberation Serif"/>
                <a:ea typeface="Noto Serif CJK SC"/>
                <a:cs typeface="Lohit Devanagari"/>
              </a:rPr>
              <a:t>****</a:t>
            </a:r>
            <a:endParaRPr lang="fr-FR" sz="3600" kern="150" dirty="0">
              <a:effectLst/>
              <a:latin typeface="Liberation Serif"/>
              <a:ea typeface="Noto Serif CJK SC"/>
              <a:cs typeface="Lohit Devanagari"/>
            </a:endParaRPr>
          </a:p>
          <a:p>
            <a:r>
              <a:rPr lang="fr-FR" sz="4000" kern="150" dirty="0">
                <a:effectLst/>
                <a:latin typeface="Liberation Serif"/>
                <a:ea typeface="Noto Serif CJK SC"/>
                <a:cs typeface="Lohit Devanagari"/>
              </a:rPr>
              <a:t> Un affreux constat doit malheureusement être fait :</a:t>
            </a:r>
            <a:endParaRPr lang="fr-FR" sz="3600" kern="150" dirty="0">
              <a:effectLst/>
              <a:latin typeface="Liberation Serif"/>
              <a:ea typeface="Noto Serif CJK SC"/>
              <a:cs typeface="Lohit Devanagari"/>
            </a:endParaRPr>
          </a:p>
          <a:p>
            <a:r>
              <a:rPr lang="fr-FR" sz="4000" kern="150" dirty="0">
                <a:effectLst/>
                <a:latin typeface="Liberation Serif"/>
                <a:ea typeface="Noto Serif CJK SC"/>
                <a:cs typeface="Lohit Devanagari"/>
              </a:rPr>
              <a:t>*** De nombreux États Africains, </a:t>
            </a:r>
            <a:r>
              <a:rPr lang="fr-FR" sz="4000" b="1" kern="150" dirty="0">
                <a:solidFill>
                  <a:srgbClr val="FF4000"/>
                </a:solidFill>
                <a:effectLst/>
                <a:latin typeface="Liberation Serif"/>
                <a:ea typeface="Noto Serif CJK SC"/>
                <a:cs typeface="Lohit Devanagari"/>
              </a:rPr>
              <a:t>notamment les PED ( Pays en voie de développement)</a:t>
            </a:r>
            <a:r>
              <a:rPr lang="fr-FR" sz="4000" kern="150" dirty="0">
                <a:solidFill>
                  <a:srgbClr val="FF4000"/>
                </a:solidFill>
                <a:effectLst/>
                <a:latin typeface="Liberation Serif"/>
                <a:ea typeface="Noto Serif CJK SC"/>
                <a:cs typeface="Lohit Devanagari"/>
              </a:rPr>
              <a:t> </a:t>
            </a:r>
            <a:r>
              <a:rPr lang="fr-FR" sz="4000" kern="150" dirty="0">
                <a:effectLst/>
                <a:latin typeface="Liberation Serif"/>
                <a:ea typeface="Noto Serif CJK SC"/>
                <a:cs typeface="Lohit Devanagari"/>
              </a:rPr>
              <a:t>ont du mal à indemniser les populations africaines victimes du changement climatique.</a:t>
            </a:r>
            <a:endParaRPr lang="fr-FR" sz="3600" kern="150" dirty="0">
              <a:effectLst/>
              <a:latin typeface="Liberation Serif"/>
              <a:ea typeface="Noto Serif CJK SC"/>
              <a:cs typeface="Lohit Devanagari"/>
            </a:endParaRPr>
          </a:p>
          <a:p>
            <a:r>
              <a:rPr lang="fr-FR" sz="4000" kern="150" dirty="0">
                <a:effectLst/>
                <a:latin typeface="Liberation Serif"/>
                <a:ea typeface="Noto Serif CJK SC"/>
                <a:cs typeface="Lohit Devanagari"/>
              </a:rPr>
              <a:t>****</a:t>
            </a:r>
            <a:endParaRPr lang="fr-FR" sz="3600" kern="150" dirty="0">
              <a:effectLst/>
              <a:latin typeface="Liberation Serif"/>
              <a:ea typeface="Noto Serif CJK SC"/>
              <a:cs typeface="Lohit Devanagari"/>
            </a:endParaRPr>
          </a:p>
          <a:p>
            <a:r>
              <a:rPr lang="fr-FR" sz="4000" kern="150" dirty="0">
                <a:effectLst/>
                <a:latin typeface="Liberation Serif"/>
                <a:ea typeface="Noto Serif CJK SC"/>
                <a:cs typeface="Lohit Devanagari"/>
              </a:rPr>
              <a:t> Les populations dans certains États doivent réclamer à cor et à cri , ce Qui n’est pas normal</a:t>
            </a:r>
            <a:endParaRPr lang="fr-FR" sz="3600" kern="150" dirty="0">
              <a:effectLst/>
              <a:latin typeface="Liberation Serif"/>
              <a:ea typeface="Noto Serif CJK SC"/>
              <a:cs typeface="Lohit Devanagari"/>
            </a:endParaRPr>
          </a:p>
          <a:p>
            <a:pPr marL="0" indent="0">
              <a:buNone/>
            </a:pPr>
            <a:endParaRPr lang="fr-FR" sz="4000" dirty="0"/>
          </a:p>
        </p:txBody>
      </p:sp>
    </p:spTree>
    <p:extLst>
      <p:ext uri="{BB962C8B-B14F-4D97-AF65-F5344CB8AC3E}">
        <p14:creationId xmlns:p14="http://schemas.microsoft.com/office/powerpoint/2010/main" val="3080822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5EB878AB-BE04-44AB-B35D-959026119F88}"/>
              </a:ext>
            </a:extLst>
          </p:cNvPr>
          <p:cNvSpPr>
            <a:spLocks noGrp="1"/>
          </p:cNvSpPr>
          <p:nvPr>
            <p:ph idx="1"/>
          </p:nvPr>
        </p:nvSpPr>
        <p:spPr>
          <a:xfrm>
            <a:off x="685800" y="2193925"/>
            <a:ext cx="10820400" cy="4024313"/>
          </a:xfrm>
        </p:spPr>
        <p:txBody>
          <a:bodyPr/>
          <a:lstStyle/>
          <a:p>
            <a:r>
              <a:rPr lang="fr-FR" sz="2800" kern="150" dirty="0">
                <a:effectLst/>
                <a:latin typeface="Liberation Serif"/>
                <a:ea typeface="Noto Serif CJK SC"/>
                <a:cs typeface="Lohit Devanagari"/>
              </a:rPr>
              <a:t> Alors , la question se pose :</a:t>
            </a:r>
          </a:p>
          <a:p>
            <a:r>
              <a:rPr lang="fr-FR" sz="2800" kern="150" dirty="0">
                <a:solidFill>
                  <a:schemeClr val="accent1"/>
                </a:solidFill>
                <a:effectLst/>
                <a:latin typeface="Liberation Serif"/>
                <a:ea typeface="Noto Serif CJK SC"/>
                <a:cs typeface="Lohit Devanagari"/>
              </a:rPr>
              <a:t>Va-t-on continuer à œuvrer avec le changement climatique comme ce qui est fait avec l’aide au développement ?</a:t>
            </a:r>
          </a:p>
          <a:p>
            <a:r>
              <a:rPr lang="fr-FR" sz="2800" kern="150" dirty="0">
                <a:effectLst/>
                <a:latin typeface="Liberation Serif"/>
                <a:ea typeface="Noto Serif CJK SC"/>
                <a:cs typeface="Lohit Devanagari"/>
              </a:rPr>
              <a:t> C’est à dire- des fonds sont alloués , mais on ne voit pas d’infrastructures (Pas de route, pas d’eau, pas d’hôpitaux et j’en passe ? ….)</a:t>
            </a:r>
          </a:p>
          <a:p>
            <a:r>
              <a:rPr lang="fr-FR" sz="2800" kern="150" dirty="0">
                <a:effectLst/>
                <a:latin typeface="Liberation Serif"/>
                <a:ea typeface="Noto Serif CJK SC"/>
                <a:cs typeface="Lohit Devanagari"/>
              </a:rPr>
              <a:t>****</a:t>
            </a:r>
          </a:p>
          <a:p>
            <a:r>
              <a:rPr lang="fr-FR" sz="2800" b="1" kern="150" dirty="0">
                <a:solidFill>
                  <a:schemeClr val="accent1"/>
                </a:solidFill>
                <a:effectLst/>
                <a:latin typeface="Liberation Serif"/>
                <a:ea typeface="Noto Serif CJK SC"/>
                <a:cs typeface="Lohit Devanagari"/>
              </a:rPr>
              <a:t>Non!!!!!</a:t>
            </a:r>
          </a:p>
          <a:p>
            <a:pPr marL="0" indent="0">
              <a:buNone/>
            </a:pPr>
            <a:endParaRPr lang="fr-FR" dirty="0"/>
          </a:p>
        </p:txBody>
      </p:sp>
    </p:spTree>
    <p:extLst>
      <p:ext uri="{BB962C8B-B14F-4D97-AF65-F5344CB8AC3E}">
        <p14:creationId xmlns:p14="http://schemas.microsoft.com/office/powerpoint/2010/main" val="4069448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E693BD2-40B9-4687-9132-8B101E69EC25}"/>
              </a:ext>
            </a:extLst>
          </p:cNvPr>
          <p:cNvSpPr>
            <a:spLocks noGrp="1"/>
          </p:cNvSpPr>
          <p:nvPr>
            <p:ph idx="1"/>
          </p:nvPr>
        </p:nvSpPr>
        <p:spPr/>
        <p:txBody>
          <a:bodyPr/>
          <a:lstStyle/>
          <a:p>
            <a:r>
              <a:rPr lang="fr-FR" sz="2800" kern="150" dirty="0">
                <a:effectLst/>
                <a:latin typeface="Liberation Serif"/>
                <a:ea typeface="Noto Serif CJK SC"/>
                <a:cs typeface="Lohit Devanagari"/>
              </a:rPr>
              <a:t>Il faut une </a:t>
            </a:r>
            <a:r>
              <a:rPr lang="fr-FR" sz="2800" b="1" kern="150" dirty="0">
                <a:solidFill>
                  <a:schemeClr val="accent4"/>
                </a:solidFill>
                <a:effectLst/>
                <a:latin typeface="Liberation Serif"/>
                <a:ea typeface="Noto Serif CJK SC"/>
                <a:cs typeface="Lohit Devanagari"/>
              </a:rPr>
              <a:t>Organisation internationale – Climat sans frontières- </a:t>
            </a:r>
            <a:r>
              <a:rPr lang="fr-FR" sz="2800" kern="150" dirty="0">
                <a:effectLst/>
                <a:latin typeface="Liberation Serif"/>
                <a:ea typeface="Noto Serif CJK SC"/>
                <a:cs typeface="Lohit Devanagari"/>
              </a:rPr>
              <a:t>Un peu à l’image de Médecins sans frontières – Qui a ses agents dans divers pays, notamment en Afrique- dans les PED et qui s’assure que les victimes réelles (Pas fictives  du Changement climatique ) perçoivent bien leurs indemnités .</a:t>
            </a:r>
          </a:p>
          <a:p>
            <a:r>
              <a:rPr lang="fr-FR" sz="2800" b="1" kern="150" dirty="0">
                <a:solidFill>
                  <a:srgbClr val="7030A0"/>
                </a:solidFill>
                <a:effectLst/>
                <a:latin typeface="Liberation Serif"/>
                <a:ea typeface="Noto Serif CJK SC"/>
                <a:cs typeface="Lohit Devanagari"/>
              </a:rPr>
              <a:t> Bien plus, les technologies de transfert d’argent via la téléphonie mobile sont déjà assez développées .  Elles peuvent permettre que les populations africaines victimes du changement climatique perçoivent bien leurs indemnités</a:t>
            </a:r>
            <a:r>
              <a:rPr lang="fr-FR" sz="2400" b="1" kern="150" dirty="0">
                <a:solidFill>
                  <a:srgbClr val="7030A0"/>
                </a:solidFill>
                <a:effectLst/>
                <a:latin typeface="Liberation Serif"/>
                <a:ea typeface="Noto Serif CJK SC"/>
                <a:cs typeface="Lohit Devanagari"/>
              </a:rPr>
              <a:t>.</a:t>
            </a:r>
            <a:endParaRPr lang="fr-FR" sz="2000" b="1" kern="150" dirty="0">
              <a:solidFill>
                <a:srgbClr val="7030A0"/>
              </a:solidFill>
              <a:effectLst/>
              <a:latin typeface="Liberation Serif"/>
              <a:ea typeface="Noto Serif CJK SC"/>
              <a:cs typeface="Lohit Devanagari"/>
            </a:endParaRPr>
          </a:p>
          <a:p>
            <a:pPr marL="0" indent="0">
              <a:buNone/>
            </a:pPr>
            <a:endParaRPr lang="fr-FR" dirty="0"/>
          </a:p>
        </p:txBody>
      </p:sp>
    </p:spTree>
    <p:extLst>
      <p:ext uri="{BB962C8B-B14F-4D97-AF65-F5344CB8AC3E}">
        <p14:creationId xmlns:p14="http://schemas.microsoft.com/office/powerpoint/2010/main" val="2459477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51B7D37-1A61-4285-936B-1D9A6FE04444}"/>
              </a:ext>
            </a:extLst>
          </p:cNvPr>
          <p:cNvSpPr>
            <a:spLocks noGrp="1"/>
          </p:cNvSpPr>
          <p:nvPr>
            <p:ph idx="1"/>
          </p:nvPr>
        </p:nvSpPr>
        <p:spPr/>
        <p:txBody>
          <a:bodyPr/>
          <a:lstStyle/>
          <a:p>
            <a:r>
              <a:rPr lang="fr-FR" sz="2800" kern="150" dirty="0">
                <a:effectLst/>
                <a:latin typeface="Liberation Serif"/>
                <a:ea typeface="Noto Serif CJK SC"/>
                <a:cs typeface="Lohit Devanagari"/>
              </a:rPr>
              <a:t>**** Pour Finir, je dirai ceci:</a:t>
            </a:r>
          </a:p>
          <a:p>
            <a:r>
              <a:rPr lang="fr-FR" sz="2800" kern="150" dirty="0">
                <a:effectLst/>
                <a:latin typeface="Liberation Serif"/>
                <a:ea typeface="Noto Serif CJK SC"/>
                <a:cs typeface="Lohit Devanagari"/>
              </a:rPr>
              <a:t>Avec en amont une CIC ( </a:t>
            </a:r>
            <a:r>
              <a:rPr lang="fr-FR" sz="2800" b="1" kern="150" dirty="0">
                <a:solidFill>
                  <a:srgbClr val="FF0000"/>
                </a:solidFill>
                <a:effectLst/>
                <a:latin typeface="Liberation Serif"/>
                <a:ea typeface="Noto Serif CJK SC"/>
                <a:cs typeface="Lohit Devanagari"/>
              </a:rPr>
              <a:t>Cour internationale pour le climat</a:t>
            </a:r>
            <a:r>
              <a:rPr lang="fr-FR" sz="2800" kern="150" dirty="0">
                <a:effectLst/>
                <a:latin typeface="Liberation Serif"/>
                <a:ea typeface="Noto Serif CJK SC"/>
                <a:cs typeface="Lohit Devanagari"/>
              </a:rPr>
              <a:t> – Qui </a:t>
            </a:r>
            <a:r>
              <a:rPr lang="fr-FR" sz="2800" kern="150" dirty="0">
                <a:solidFill>
                  <a:srgbClr val="FF0000"/>
                </a:solidFill>
                <a:effectLst/>
                <a:latin typeface="Liberation Serif"/>
                <a:ea typeface="Noto Serif CJK SC"/>
                <a:cs typeface="Lohit Devanagari"/>
              </a:rPr>
              <a:t>fixe les montants à allouer par chaque pays pour les projets transnationaux </a:t>
            </a:r>
            <a:r>
              <a:rPr lang="fr-FR" sz="2800" kern="150" dirty="0">
                <a:effectLst/>
                <a:latin typeface="Liberation Serif"/>
                <a:ea typeface="Noto Serif CJK SC"/>
                <a:cs typeface="Lohit Devanagari"/>
              </a:rPr>
              <a:t>;</a:t>
            </a:r>
          </a:p>
          <a:p>
            <a:r>
              <a:rPr lang="fr-FR" sz="2800" kern="150" dirty="0">
                <a:effectLst/>
                <a:latin typeface="Liberation Serif"/>
                <a:ea typeface="Noto Serif CJK SC"/>
                <a:cs typeface="Lohit Devanagari"/>
              </a:rPr>
              <a:t>En Aval – Une </a:t>
            </a:r>
            <a:r>
              <a:rPr lang="fr-FR" sz="2800" kern="150" dirty="0">
                <a:solidFill>
                  <a:srgbClr val="FF0000"/>
                </a:solidFill>
                <a:effectLst/>
                <a:latin typeface="Liberation Serif"/>
                <a:ea typeface="Noto Serif CJK SC"/>
                <a:cs typeface="Lohit Devanagari"/>
              </a:rPr>
              <a:t>Organisation internationale – Climat sans Frontières</a:t>
            </a:r>
            <a:r>
              <a:rPr lang="fr-FR" sz="2800" kern="150" dirty="0">
                <a:effectLst/>
                <a:latin typeface="Liberation Serif"/>
                <a:ea typeface="Noto Serif CJK SC"/>
                <a:cs typeface="Lohit Devanagari"/>
              </a:rPr>
              <a:t> qui s’assure que les victimes africaines du Changement Climatique sont bien indemnisées,</a:t>
            </a:r>
          </a:p>
          <a:p>
            <a:r>
              <a:rPr lang="fr-FR" sz="2800" kern="150" dirty="0">
                <a:effectLst/>
                <a:latin typeface="Liberation Serif"/>
                <a:ea typeface="Noto Serif CJK SC"/>
                <a:cs typeface="Lohit Devanagari"/>
              </a:rPr>
              <a:t> Les financements des changements climatiques en Afrique seront efficaces ; en plus de toutes les actions qui sont déjà mises en Place !</a:t>
            </a:r>
          </a:p>
          <a:p>
            <a:pPr marL="0" indent="0">
              <a:buNone/>
            </a:pPr>
            <a:endParaRPr lang="fr-FR" dirty="0"/>
          </a:p>
        </p:txBody>
      </p:sp>
    </p:spTree>
    <p:extLst>
      <p:ext uri="{BB962C8B-B14F-4D97-AF65-F5344CB8AC3E}">
        <p14:creationId xmlns:p14="http://schemas.microsoft.com/office/powerpoint/2010/main" val="2906625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095A941-C929-4F70-A57C-7A03DE3BFD4D}"/>
              </a:ext>
            </a:extLst>
          </p:cNvPr>
          <p:cNvSpPr>
            <a:spLocks noGrp="1"/>
          </p:cNvSpPr>
          <p:nvPr>
            <p:ph idx="1"/>
          </p:nvPr>
        </p:nvSpPr>
        <p:spPr/>
        <p:txBody>
          <a:bodyPr/>
          <a:lstStyle/>
          <a:p>
            <a:pPr marL="0" indent="0">
              <a:buNone/>
            </a:pPr>
            <a:endParaRPr lang="fr-FR" sz="6600" b="1" kern="150" dirty="0">
              <a:solidFill>
                <a:schemeClr val="accent4"/>
              </a:solidFill>
              <a:effectLst/>
              <a:latin typeface="Liberation Serif"/>
              <a:ea typeface="Noto Serif CJK SC"/>
              <a:cs typeface="Lohit Devanagari"/>
            </a:endParaRPr>
          </a:p>
          <a:p>
            <a:pPr marL="0" indent="0">
              <a:buNone/>
            </a:pPr>
            <a:r>
              <a:rPr lang="fr-FR" sz="6600" b="1" kern="150" dirty="0">
                <a:solidFill>
                  <a:schemeClr val="accent4"/>
                </a:solidFill>
                <a:effectLst/>
                <a:latin typeface="Liberation Serif"/>
                <a:ea typeface="Noto Serif CJK SC"/>
                <a:cs typeface="Lohit Devanagari"/>
              </a:rPr>
              <a:t>Merci pour votre attention !</a:t>
            </a:r>
          </a:p>
          <a:p>
            <a:pPr marL="0" indent="0">
              <a:buNone/>
            </a:pPr>
            <a:endParaRPr lang="fr-FR" dirty="0"/>
          </a:p>
        </p:txBody>
      </p:sp>
    </p:spTree>
    <p:extLst>
      <p:ext uri="{BB962C8B-B14F-4D97-AF65-F5344CB8AC3E}">
        <p14:creationId xmlns:p14="http://schemas.microsoft.com/office/powerpoint/2010/main" val="1070996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0F9675-2482-4C2B-A09A-75EE6A55179D}"/>
              </a:ext>
            </a:extLst>
          </p:cNvPr>
          <p:cNvSpPr>
            <a:spLocks noGrp="1"/>
          </p:cNvSpPr>
          <p:nvPr>
            <p:ph type="title"/>
          </p:nvPr>
        </p:nvSpPr>
        <p:spPr/>
        <p:txBody>
          <a:bodyPr/>
          <a:lstStyle/>
          <a:p>
            <a:r>
              <a:rPr lang="fr-FR" dirty="0"/>
              <a:t>Avec </a:t>
            </a:r>
          </a:p>
        </p:txBody>
      </p:sp>
      <p:sp>
        <p:nvSpPr>
          <p:cNvPr id="3" name="Espace réservé du contenu 2">
            <a:extLst>
              <a:ext uri="{FF2B5EF4-FFF2-40B4-BE49-F238E27FC236}">
                <a16:creationId xmlns:a16="http://schemas.microsoft.com/office/drawing/2014/main" id="{459D9963-7D95-4960-A84B-316A957745D5}"/>
              </a:ext>
            </a:extLst>
          </p:cNvPr>
          <p:cNvSpPr>
            <a:spLocks noGrp="1"/>
          </p:cNvSpPr>
          <p:nvPr>
            <p:ph idx="1"/>
          </p:nvPr>
        </p:nvSpPr>
        <p:spPr/>
        <p:txBody>
          <a:bodyPr>
            <a:normAutofit/>
          </a:bodyPr>
          <a:lstStyle/>
          <a:p>
            <a:pPr marL="0" indent="0">
              <a:buNone/>
            </a:pPr>
            <a:r>
              <a:rPr lang="fr-FR" sz="4000" b="1" dirty="0">
                <a:solidFill>
                  <a:schemeClr val="accent5">
                    <a:lumMod val="60000"/>
                    <a:lumOff val="40000"/>
                  </a:schemeClr>
                </a:solidFill>
              </a:rPr>
              <a:t>SABINE NDZENGUE AMOA</a:t>
            </a:r>
            <a:r>
              <a:rPr lang="fr-FR" sz="4000" dirty="0"/>
              <a:t>, </a:t>
            </a:r>
          </a:p>
          <a:p>
            <a:pPr marL="0" indent="0">
              <a:buNone/>
            </a:pPr>
            <a:r>
              <a:rPr lang="fr-FR" sz="4000" dirty="0"/>
              <a:t>Juriste, Présidente ASPROBIO AGM –(</a:t>
            </a:r>
            <a:r>
              <a:rPr lang="fr-FR" sz="3200" i="1" dirty="0"/>
              <a:t>Association pour la protection de la biodiversité et adoption de gestes marqueurs</a:t>
            </a:r>
            <a:r>
              <a:rPr lang="fr-FR" sz="4000" dirty="0"/>
              <a:t>)</a:t>
            </a:r>
          </a:p>
          <a:p>
            <a:pPr marL="0" indent="0">
              <a:buNone/>
            </a:pPr>
            <a:r>
              <a:rPr lang="fr-FR" sz="4000" dirty="0"/>
              <a:t>Membre des commissions CMDE et CEC de l’UICN</a:t>
            </a:r>
          </a:p>
          <a:p>
            <a:pPr marL="0" indent="0">
              <a:buNone/>
            </a:pPr>
            <a:endParaRPr lang="fr-FR" dirty="0"/>
          </a:p>
        </p:txBody>
      </p:sp>
    </p:spTree>
    <p:extLst>
      <p:ext uri="{BB962C8B-B14F-4D97-AF65-F5344CB8AC3E}">
        <p14:creationId xmlns:p14="http://schemas.microsoft.com/office/powerpoint/2010/main" val="341020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2ECFA0C-7FC0-489B-8FEC-B1D66A94A985}"/>
              </a:ext>
            </a:extLst>
          </p:cNvPr>
          <p:cNvSpPr>
            <a:spLocks noGrp="1"/>
          </p:cNvSpPr>
          <p:nvPr>
            <p:ph idx="1"/>
          </p:nvPr>
        </p:nvSpPr>
        <p:spPr>
          <a:xfrm>
            <a:off x="685800" y="1416937"/>
            <a:ext cx="10820400" cy="4024125"/>
          </a:xfrm>
        </p:spPr>
        <p:txBody>
          <a:bodyPr>
            <a:normAutofit lnSpcReduction="10000"/>
          </a:bodyPr>
          <a:lstStyle/>
          <a:p>
            <a:r>
              <a:rPr lang="fr-FR" sz="2400" kern="150" dirty="0">
                <a:effectLst/>
                <a:latin typeface="Liberation Serif"/>
                <a:ea typeface="Noto Serif CJK SC"/>
                <a:cs typeface="Lohit Devanagari"/>
              </a:rPr>
              <a:t> Ma réflexion sur les financements liés aux changements climatiques en Afrique concerne 2 points principaux :</a:t>
            </a:r>
            <a:endParaRPr lang="fr-FR" sz="2000" kern="150" dirty="0">
              <a:effectLst/>
              <a:latin typeface="Liberation Serif"/>
              <a:ea typeface="Noto Serif CJK SC"/>
              <a:cs typeface="Lohit Devanagari"/>
            </a:endParaRPr>
          </a:p>
          <a:p>
            <a:r>
              <a:rPr lang="fr-FR" sz="4000" b="1" kern="150" dirty="0">
                <a:effectLst/>
                <a:latin typeface="Liberation Serif"/>
                <a:ea typeface="Noto Serif CJK SC"/>
                <a:cs typeface="Lohit Devanagari"/>
              </a:rPr>
              <a:t>I- En amont : </a:t>
            </a:r>
            <a:r>
              <a:rPr lang="fr-FR" sz="4000" b="1" kern="150" dirty="0">
                <a:solidFill>
                  <a:srgbClr val="FF0000"/>
                </a:solidFill>
                <a:effectLst/>
                <a:latin typeface="Liberation Serif"/>
                <a:ea typeface="Noto Serif CJK SC"/>
                <a:cs typeface="Lohit Devanagari"/>
              </a:rPr>
              <a:t>Les décisions relatives au financement de l’adaptation  (financement des mécanismes d’adaptation face au changement climatique)</a:t>
            </a:r>
            <a:endParaRPr lang="fr-FR" sz="4000" kern="150" dirty="0">
              <a:effectLst/>
              <a:latin typeface="Liberation Serif"/>
              <a:ea typeface="Noto Serif CJK SC"/>
              <a:cs typeface="Lohit Devanagari"/>
            </a:endParaRPr>
          </a:p>
          <a:p>
            <a:r>
              <a:rPr lang="fr-FR" sz="4000" b="1" kern="150" dirty="0">
                <a:solidFill>
                  <a:srgbClr val="FF0000"/>
                </a:solidFill>
                <a:effectLst/>
                <a:latin typeface="Liberation Serif"/>
                <a:ea typeface="Noto Serif CJK SC"/>
                <a:cs typeface="Lohit Devanagari"/>
              </a:rPr>
              <a:t>II- En Aval : L’indemnisation des victimes du changement climatique en Afrique</a:t>
            </a:r>
            <a:endParaRPr lang="fr-FR" sz="4000" kern="150" dirty="0">
              <a:effectLst/>
              <a:latin typeface="Liberation Serif"/>
              <a:ea typeface="Noto Serif CJK SC"/>
              <a:cs typeface="Lohit Devanagari"/>
            </a:endParaRPr>
          </a:p>
          <a:p>
            <a:pPr marL="0" indent="0">
              <a:buNone/>
            </a:pPr>
            <a:endParaRPr lang="fr-FR" sz="2000" kern="150" dirty="0">
              <a:effectLst/>
              <a:latin typeface="Liberation Serif"/>
              <a:ea typeface="Noto Serif CJK SC"/>
              <a:cs typeface="Lohit Devanagari"/>
            </a:endParaRPr>
          </a:p>
          <a:p>
            <a:pPr marL="0" indent="0">
              <a:buNone/>
            </a:pPr>
            <a:endParaRPr lang="fr-FR" dirty="0"/>
          </a:p>
        </p:txBody>
      </p:sp>
    </p:spTree>
    <p:extLst>
      <p:ext uri="{BB962C8B-B14F-4D97-AF65-F5344CB8AC3E}">
        <p14:creationId xmlns:p14="http://schemas.microsoft.com/office/powerpoint/2010/main" val="338059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A066865-48D6-4882-B69B-1F4F011E0519}"/>
              </a:ext>
            </a:extLst>
          </p:cNvPr>
          <p:cNvSpPr>
            <a:spLocks noGrp="1"/>
          </p:cNvSpPr>
          <p:nvPr>
            <p:ph idx="1"/>
          </p:nvPr>
        </p:nvSpPr>
        <p:spPr>
          <a:xfrm>
            <a:off x="685800" y="1632585"/>
            <a:ext cx="10820400" cy="4024125"/>
          </a:xfrm>
        </p:spPr>
        <p:txBody>
          <a:bodyPr>
            <a:normAutofit/>
          </a:bodyPr>
          <a:lstStyle/>
          <a:p>
            <a:r>
              <a:rPr lang="fr-FR" sz="3600" b="1" kern="150" dirty="0">
                <a:solidFill>
                  <a:srgbClr val="158466"/>
                </a:solidFill>
                <a:effectLst/>
                <a:latin typeface="Liberation Serif"/>
                <a:ea typeface="Noto Serif CJK SC"/>
                <a:cs typeface="Lohit Devanagari"/>
              </a:rPr>
              <a:t>I-S ’agissant du Financement des mécanismes d’adaptation face au changement climatique En Afrique ,</a:t>
            </a:r>
            <a:endParaRPr lang="fr-FR" sz="3200" kern="150" dirty="0">
              <a:effectLst/>
              <a:latin typeface="Liberation Serif"/>
              <a:ea typeface="Noto Serif CJK SC"/>
              <a:cs typeface="Lohit Devanagari"/>
            </a:endParaRPr>
          </a:p>
          <a:p>
            <a:r>
              <a:rPr lang="fr-FR" sz="3600" b="1" kern="150" dirty="0">
                <a:effectLst/>
                <a:latin typeface="Liberation Serif"/>
                <a:ea typeface="Noto Serif CJK SC"/>
                <a:cs typeface="Lohit Devanagari"/>
              </a:rPr>
              <a:t>Ma réflexion a eu 2 bases :</a:t>
            </a:r>
            <a:endParaRPr lang="fr-FR" sz="3200" kern="150" dirty="0">
              <a:effectLst/>
              <a:latin typeface="Liberation Serif"/>
              <a:ea typeface="Noto Serif CJK SC"/>
              <a:cs typeface="Lohit Devanagari"/>
            </a:endParaRPr>
          </a:p>
          <a:p>
            <a:pPr marL="342900" lvl="0" indent="-342900">
              <a:buFont typeface="Arial" panose="020B0604020202020204" pitchFamily="34" charset="0"/>
              <a:buChar char="➔"/>
            </a:pPr>
            <a:r>
              <a:rPr lang="fr-FR" sz="3600" b="1" kern="150" dirty="0">
                <a:effectLst/>
                <a:latin typeface="OpenSymbol"/>
                <a:ea typeface="OpenSymbol"/>
                <a:cs typeface="OpenSymbol"/>
              </a:rPr>
              <a:t> Les Données Scientifiques</a:t>
            </a:r>
            <a:endParaRPr lang="fr-FR" sz="3200" kern="150" dirty="0">
              <a:effectLst/>
              <a:latin typeface="OpenSymbol"/>
              <a:ea typeface="OpenSymbol"/>
              <a:cs typeface="OpenSymbol"/>
            </a:endParaRPr>
          </a:p>
          <a:p>
            <a:pPr marL="342900" lvl="0" indent="-342900">
              <a:buFont typeface="Arial" panose="020B0604020202020204" pitchFamily="34" charset="0"/>
              <a:buChar char="➔"/>
            </a:pPr>
            <a:r>
              <a:rPr lang="fr-FR" sz="3600" b="1" kern="150" dirty="0">
                <a:effectLst/>
                <a:latin typeface="OpenSymbol"/>
                <a:ea typeface="OpenSymbol"/>
                <a:cs typeface="OpenSymbol"/>
              </a:rPr>
              <a:t> Les Principes issus des déclarations et Conventions internationales ,</a:t>
            </a:r>
            <a:endParaRPr lang="fr-FR" sz="3200" kern="150" dirty="0">
              <a:effectLst/>
              <a:latin typeface="OpenSymbol"/>
              <a:ea typeface="OpenSymbol"/>
              <a:cs typeface="OpenSymbol"/>
            </a:endParaRPr>
          </a:p>
          <a:p>
            <a:pPr marL="0" indent="0">
              <a:buNone/>
            </a:pPr>
            <a:endParaRPr lang="fr-FR" sz="3200" kern="150" dirty="0">
              <a:effectLst/>
              <a:latin typeface="Liberation Serif"/>
              <a:ea typeface="Noto Serif CJK SC"/>
              <a:cs typeface="Lohit Devanagari"/>
            </a:endParaRPr>
          </a:p>
          <a:p>
            <a:pPr marL="0" indent="0">
              <a:buNone/>
            </a:pPr>
            <a:endParaRPr lang="fr-FR" sz="3600" dirty="0"/>
          </a:p>
        </p:txBody>
      </p:sp>
    </p:spTree>
    <p:extLst>
      <p:ext uri="{BB962C8B-B14F-4D97-AF65-F5344CB8AC3E}">
        <p14:creationId xmlns:p14="http://schemas.microsoft.com/office/powerpoint/2010/main" val="223287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49EC672-E570-4EBB-8A86-671A7D8449CF}"/>
              </a:ext>
            </a:extLst>
          </p:cNvPr>
          <p:cNvSpPr>
            <a:spLocks noGrp="1"/>
          </p:cNvSpPr>
          <p:nvPr>
            <p:ph idx="1"/>
          </p:nvPr>
        </p:nvSpPr>
        <p:spPr>
          <a:xfrm>
            <a:off x="685800" y="1416937"/>
            <a:ext cx="10820400" cy="4024125"/>
          </a:xfrm>
        </p:spPr>
        <p:txBody>
          <a:bodyPr>
            <a:normAutofit fontScale="92500" lnSpcReduction="20000"/>
          </a:bodyPr>
          <a:lstStyle/>
          <a:p>
            <a:r>
              <a:rPr lang="fr-FR" sz="2400" kern="150" dirty="0">
                <a:effectLst/>
                <a:latin typeface="Liberation Serif"/>
                <a:ea typeface="Noto Serif CJK SC"/>
                <a:cs typeface="Lohit Devanagari"/>
              </a:rPr>
              <a:t>***A-* </a:t>
            </a:r>
            <a:r>
              <a:rPr lang="fr-FR" sz="2400" b="1" kern="150" dirty="0">
                <a:solidFill>
                  <a:srgbClr val="BF0041"/>
                </a:solidFill>
                <a:effectLst/>
                <a:latin typeface="Liberation Serif"/>
                <a:ea typeface="Noto Serif CJK SC"/>
                <a:cs typeface="Lohit Devanagari"/>
              </a:rPr>
              <a:t>A l’Observation des Données Scientifiques </a:t>
            </a:r>
            <a:r>
              <a:rPr lang="fr-FR" sz="2400" kern="150" dirty="0">
                <a:effectLst/>
                <a:latin typeface="Liberation Serif"/>
                <a:ea typeface="Noto Serif CJK SC"/>
                <a:cs typeface="Lohit Devanagari"/>
              </a:rPr>
              <a:t>:</a:t>
            </a:r>
            <a:endParaRPr lang="fr-FR" sz="2000" kern="150" dirty="0">
              <a:effectLst/>
              <a:latin typeface="Liberation Serif"/>
              <a:ea typeface="Noto Serif CJK SC"/>
              <a:cs typeface="Lohit Devanagari"/>
            </a:endParaRPr>
          </a:p>
          <a:p>
            <a:r>
              <a:rPr lang="fr-FR" sz="2400" kern="150" dirty="0">
                <a:effectLst/>
                <a:latin typeface="Liberation Serif"/>
                <a:ea typeface="Noto Serif CJK SC"/>
                <a:cs typeface="Lohit Devanagari"/>
              </a:rPr>
              <a:t>Le fondement/ la base de ma réflexion a été la date de début des effets visibles du changement climatique ,</a:t>
            </a:r>
            <a:endParaRPr lang="fr-FR" sz="2000" kern="150" dirty="0">
              <a:effectLst/>
              <a:latin typeface="Liberation Serif"/>
              <a:ea typeface="Noto Serif CJK SC"/>
              <a:cs typeface="Lohit Devanagari"/>
            </a:endParaRPr>
          </a:p>
          <a:p>
            <a:r>
              <a:rPr lang="fr-FR" sz="2400" kern="150" dirty="0">
                <a:effectLst/>
                <a:latin typeface="Liberation Serif"/>
                <a:ea typeface="Noto Serif CJK SC"/>
                <a:cs typeface="Lohit Devanagari"/>
              </a:rPr>
              <a:t>----Divers articles scientifiques font remonter les signes clairs du réchauffement de la planète en 1960</a:t>
            </a:r>
            <a:endParaRPr lang="fr-FR" sz="2000" kern="150" dirty="0">
              <a:effectLst/>
              <a:latin typeface="Liberation Serif"/>
              <a:ea typeface="Noto Serif CJK SC"/>
              <a:cs typeface="Lohit Devanagari"/>
            </a:endParaRPr>
          </a:p>
          <a:p>
            <a:r>
              <a:rPr lang="fr-FR" sz="2400" kern="150" dirty="0">
                <a:effectLst/>
                <a:latin typeface="Liberation Serif"/>
                <a:ea typeface="Noto Serif CJK SC"/>
                <a:cs typeface="Lohit Devanagari"/>
              </a:rPr>
              <a:t>****1960 correspond à la moitié des 30 glorieuses,</a:t>
            </a:r>
            <a:endParaRPr lang="fr-FR" sz="2000" kern="150" dirty="0">
              <a:effectLst/>
              <a:latin typeface="Liberation Serif"/>
              <a:ea typeface="Noto Serif CJK SC"/>
              <a:cs typeface="Lohit Devanagari"/>
            </a:endParaRPr>
          </a:p>
          <a:p>
            <a:r>
              <a:rPr lang="fr-FR" sz="2400" kern="150" dirty="0">
                <a:effectLst/>
                <a:latin typeface="Liberation Serif"/>
                <a:ea typeface="Noto Serif CJK SC"/>
                <a:cs typeface="Lohit Devanagari"/>
              </a:rPr>
              <a:t>++++Petit rappel historique</a:t>
            </a:r>
            <a:endParaRPr lang="fr-FR" sz="2000" kern="150" dirty="0">
              <a:effectLst/>
              <a:latin typeface="Liberation Serif"/>
              <a:ea typeface="Noto Serif CJK SC"/>
              <a:cs typeface="Lohit Devanagari"/>
            </a:endParaRPr>
          </a:p>
          <a:p>
            <a:r>
              <a:rPr lang="fr-FR" sz="2400" kern="150" dirty="0">
                <a:effectLst/>
                <a:latin typeface="Liberation Serif"/>
                <a:ea typeface="Noto Serif CJK SC"/>
                <a:cs typeface="Lohit Devanagari"/>
              </a:rPr>
              <a:t>Les 30 Glorieuses désignent la période de forte croissance économique et augmentation du niveau de vie dans les pays développés qui a eu lieu entre 1945 et 1975.</a:t>
            </a:r>
            <a:endParaRPr lang="fr-FR" sz="2000" kern="150" dirty="0">
              <a:effectLst/>
              <a:latin typeface="Liberation Serif"/>
              <a:ea typeface="Noto Serif CJK SC"/>
              <a:cs typeface="Lohit Devanagari"/>
            </a:endParaRPr>
          </a:p>
          <a:p>
            <a:r>
              <a:rPr lang="fr-FR" sz="2400" kern="150" dirty="0">
                <a:effectLst/>
                <a:latin typeface="Liberation Serif"/>
                <a:ea typeface="Noto Serif CJK SC"/>
                <a:cs typeface="Lohit Devanagari"/>
              </a:rPr>
              <a:t>*****</a:t>
            </a:r>
            <a:endParaRPr lang="fr-FR" sz="2000" kern="150" dirty="0">
              <a:effectLst/>
              <a:latin typeface="Liberation Serif"/>
              <a:ea typeface="Noto Serif CJK SC"/>
              <a:cs typeface="Lohit Devanagari"/>
            </a:endParaRPr>
          </a:p>
          <a:p>
            <a:r>
              <a:rPr lang="fr-FR" sz="2400" kern="150" dirty="0">
                <a:effectLst/>
                <a:latin typeface="Liberation Serif"/>
                <a:ea typeface="Noto Serif CJK SC"/>
                <a:cs typeface="Lohit Devanagari"/>
              </a:rPr>
              <a:t> S’agit-il d’une coïncidence ? Les signes clairs du réchauffement climatique qui correspondent à la moitié des 30 glorieuses ?</a:t>
            </a:r>
            <a:endParaRPr lang="fr-FR" sz="2000" kern="150" dirty="0">
              <a:effectLst/>
              <a:latin typeface="Liberation Serif"/>
              <a:ea typeface="Noto Serif CJK SC"/>
              <a:cs typeface="Lohit Devanagari"/>
            </a:endParaRPr>
          </a:p>
          <a:p>
            <a:pPr marL="0" indent="0">
              <a:buNone/>
            </a:pPr>
            <a:endParaRPr lang="fr-FR" dirty="0"/>
          </a:p>
        </p:txBody>
      </p:sp>
    </p:spTree>
    <p:extLst>
      <p:ext uri="{BB962C8B-B14F-4D97-AF65-F5344CB8AC3E}">
        <p14:creationId xmlns:p14="http://schemas.microsoft.com/office/powerpoint/2010/main" val="621609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F57388F-CEEB-4097-81EE-1806E357618E}"/>
              </a:ext>
            </a:extLst>
          </p:cNvPr>
          <p:cNvSpPr>
            <a:spLocks noGrp="1"/>
          </p:cNvSpPr>
          <p:nvPr>
            <p:ph idx="1"/>
          </p:nvPr>
        </p:nvSpPr>
        <p:spPr>
          <a:xfrm>
            <a:off x="685800" y="1718310"/>
            <a:ext cx="10820400" cy="4024125"/>
          </a:xfrm>
        </p:spPr>
        <p:txBody>
          <a:bodyPr>
            <a:noAutofit/>
          </a:bodyPr>
          <a:lstStyle/>
          <a:p>
            <a:r>
              <a:rPr lang="fr-FR" sz="2400" kern="150" dirty="0">
                <a:effectLst/>
                <a:latin typeface="Liberation Serif"/>
                <a:ea typeface="Noto Serif CJK SC"/>
                <a:cs typeface="Lohit Devanagari"/>
              </a:rPr>
              <a:t>Pour poursuivre ma réflexion, je me suis penchée sur l’évolution des émissions de gaz à effet de serre par pays depuis 1960,</a:t>
            </a:r>
            <a:endParaRPr lang="fr-FR" sz="2000" kern="150" dirty="0">
              <a:effectLst/>
              <a:latin typeface="Liberation Serif"/>
              <a:ea typeface="Noto Serif CJK SC"/>
              <a:cs typeface="Lohit Devanagari"/>
            </a:endParaRPr>
          </a:p>
          <a:p>
            <a:r>
              <a:rPr lang="fr-FR" sz="2400" kern="150" dirty="0">
                <a:effectLst/>
                <a:latin typeface="Liberation Serif"/>
                <a:ea typeface="Noto Serif CJK SC"/>
                <a:cs typeface="Lohit Devanagari"/>
              </a:rPr>
              <a:t> Bien sur, en me focalisant sur des dates clés :</a:t>
            </a:r>
            <a:endParaRPr lang="fr-FR" sz="2000" kern="150" dirty="0">
              <a:effectLst/>
              <a:latin typeface="Liberation Serif"/>
              <a:ea typeface="Noto Serif CJK SC"/>
              <a:cs typeface="Lohit Devanagari"/>
            </a:endParaRPr>
          </a:p>
          <a:p>
            <a:r>
              <a:rPr lang="fr-FR" sz="2000" kern="150" dirty="0">
                <a:effectLst/>
                <a:latin typeface="Liberation Serif"/>
                <a:ea typeface="Noto Serif CJK SC"/>
                <a:cs typeface="Lohit Devanagari"/>
              </a:rPr>
              <a:t>1960- Signes clairs du réchauffement de la planète</a:t>
            </a:r>
            <a:endParaRPr lang="fr-FR" sz="1800" kern="150" dirty="0">
              <a:effectLst/>
              <a:latin typeface="Liberation Serif"/>
              <a:ea typeface="Noto Serif CJK SC"/>
              <a:cs typeface="Lohit Devanagari"/>
            </a:endParaRPr>
          </a:p>
          <a:p>
            <a:r>
              <a:rPr lang="fr-FR" sz="2000" kern="150" dirty="0">
                <a:effectLst/>
                <a:latin typeface="Liberation Serif"/>
                <a:ea typeface="Noto Serif CJK SC"/>
                <a:cs typeface="Lohit Devanagari"/>
              </a:rPr>
              <a:t>1975- Après les 30 glorieuses (30 années de croissance économique des pays développés)</a:t>
            </a:r>
            <a:endParaRPr lang="fr-FR" sz="1800" kern="150" dirty="0">
              <a:effectLst/>
              <a:latin typeface="Liberation Serif"/>
              <a:ea typeface="Noto Serif CJK SC"/>
              <a:cs typeface="Lohit Devanagari"/>
            </a:endParaRPr>
          </a:p>
          <a:p>
            <a:r>
              <a:rPr lang="fr-FR" sz="2000" kern="150" dirty="0">
                <a:effectLst/>
                <a:latin typeface="Liberation Serif"/>
                <a:ea typeface="Noto Serif CJK SC"/>
                <a:cs typeface="Lohit Devanagari"/>
              </a:rPr>
              <a:t>1988-Année de l’établissement de la théorie de l’effet de serre</a:t>
            </a:r>
            <a:endParaRPr lang="fr-FR" sz="1800" kern="150" dirty="0">
              <a:effectLst/>
              <a:latin typeface="Liberation Serif"/>
              <a:ea typeface="Noto Serif CJK SC"/>
              <a:cs typeface="Lohit Devanagari"/>
            </a:endParaRPr>
          </a:p>
          <a:p>
            <a:r>
              <a:rPr lang="fr-FR" sz="2000" kern="150" dirty="0">
                <a:effectLst/>
                <a:latin typeface="Liberation Serif"/>
                <a:ea typeface="Noto Serif CJK SC"/>
                <a:cs typeface="Lohit Devanagari"/>
              </a:rPr>
              <a:t>        et Année ou il fur Fondé l’IPCC (Inter </a:t>
            </a:r>
            <a:r>
              <a:rPr lang="fr-FR" sz="2000" kern="150" dirty="0" err="1">
                <a:effectLst/>
                <a:latin typeface="Liberation Serif"/>
                <a:ea typeface="Noto Serif CJK SC"/>
                <a:cs typeface="Lohit Devanagari"/>
              </a:rPr>
              <a:t>governmental</a:t>
            </a:r>
            <a:r>
              <a:rPr lang="fr-FR" sz="2000" kern="150" dirty="0">
                <a:effectLst/>
                <a:latin typeface="Liberation Serif"/>
                <a:ea typeface="Noto Serif CJK SC"/>
                <a:cs typeface="Lohit Devanagari"/>
              </a:rPr>
              <a:t> panel on </a:t>
            </a:r>
            <a:r>
              <a:rPr lang="fr-FR" sz="2000" kern="150" dirty="0" err="1">
                <a:effectLst/>
                <a:latin typeface="Liberation Serif"/>
                <a:ea typeface="Noto Serif CJK SC"/>
                <a:cs typeface="Lohit Devanagari"/>
              </a:rPr>
              <a:t>climate</a:t>
            </a:r>
            <a:r>
              <a:rPr lang="fr-FR" sz="2000" kern="150" dirty="0">
                <a:effectLst/>
                <a:latin typeface="Liberation Serif"/>
                <a:ea typeface="Noto Serif CJK SC"/>
                <a:cs typeface="Lohit Devanagari"/>
              </a:rPr>
              <a:t> change) ; en français GIEC, groupe d’experts inter gouvernemental sur l’évolution du climat</a:t>
            </a:r>
            <a:endParaRPr lang="fr-FR" sz="1800" kern="150" dirty="0">
              <a:effectLst/>
              <a:latin typeface="Liberation Serif"/>
              <a:ea typeface="Noto Serif CJK SC"/>
              <a:cs typeface="Lohit Devanagari"/>
            </a:endParaRPr>
          </a:p>
          <a:p>
            <a:r>
              <a:rPr lang="fr-FR" sz="2000" kern="150" dirty="0">
                <a:effectLst/>
                <a:latin typeface="Liberation Serif"/>
                <a:ea typeface="Noto Serif CJK SC"/>
                <a:cs typeface="Lohit Devanagari"/>
              </a:rPr>
              <a:t>1998- Année au cours de laquelle le terme « effet de serre » est de moins en moins employé et qu’on passe au terme de changement climatique ,</a:t>
            </a:r>
            <a:endParaRPr lang="fr-FR" sz="1800" kern="150" dirty="0">
              <a:effectLst/>
              <a:latin typeface="Liberation Serif"/>
              <a:ea typeface="Noto Serif CJK SC"/>
              <a:cs typeface="Lohit Devanagari"/>
            </a:endParaRPr>
          </a:p>
          <a:p>
            <a:pPr marL="0" indent="0">
              <a:buNone/>
            </a:pPr>
            <a:r>
              <a:rPr lang="fr-FR" sz="2000" kern="150" dirty="0">
                <a:effectLst/>
                <a:latin typeface="Liberation Serif"/>
                <a:ea typeface="Noto Serif CJK SC"/>
                <a:cs typeface="Lohit Devanagari"/>
              </a:rPr>
              <a:t>Les années 2000</a:t>
            </a:r>
            <a:endParaRPr lang="fr-FR" sz="1800" kern="150" dirty="0">
              <a:effectLst/>
              <a:latin typeface="Liberation Serif"/>
              <a:ea typeface="Noto Serif CJK SC"/>
              <a:cs typeface="Lohit Devanagari"/>
            </a:endParaRPr>
          </a:p>
          <a:p>
            <a:pPr marL="0" indent="0">
              <a:buNone/>
            </a:pPr>
            <a:endParaRPr lang="fr-FR" sz="2000" kern="150" dirty="0">
              <a:effectLst/>
              <a:latin typeface="Liberation Serif"/>
              <a:ea typeface="Noto Serif CJK SC"/>
              <a:cs typeface="Lohit Devanagari"/>
            </a:endParaRPr>
          </a:p>
          <a:p>
            <a:pPr marL="0" indent="0">
              <a:buNone/>
            </a:pPr>
            <a:endParaRPr lang="fr-FR" sz="2400" b="1" dirty="0">
              <a:solidFill>
                <a:srgbClr val="FF0000"/>
              </a:solidFill>
            </a:endParaRPr>
          </a:p>
        </p:txBody>
      </p:sp>
    </p:spTree>
    <p:extLst>
      <p:ext uri="{BB962C8B-B14F-4D97-AF65-F5344CB8AC3E}">
        <p14:creationId xmlns:p14="http://schemas.microsoft.com/office/powerpoint/2010/main" val="602447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FFE664C-F8A7-4F76-B54C-3CFC78CA9A2A}"/>
              </a:ext>
            </a:extLst>
          </p:cNvPr>
          <p:cNvSpPr>
            <a:spLocks noGrp="1"/>
          </p:cNvSpPr>
          <p:nvPr>
            <p:ph idx="1"/>
          </p:nvPr>
        </p:nvSpPr>
        <p:spPr>
          <a:xfrm>
            <a:off x="523875" y="784860"/>
            <a:ext cx="10820400" cy="4024125"/>
          </a:xfrm>
        </p:spPr>
        <p:txBody>
          <a:bodyPr>
            <a:normAutofit/>
          </a:bodyPr>
          <a:lstStyle/>
          <a:p>
            <a:r>
              <a:rPr lang="fr-FR" sz="2800" b="1" kern="150" dirty="0">
                <a:solidFill>
                  <a:srgbClr val="FF0000"/>
                </a:solidFill>
                <a:effectLst/>
                <a:latin typeface="Liberation Serif"/>
                <a:ea typeface="Noto Serif CJK SC"/>
                <a:cs typeface="Lohit Devanagari"/>
              </a:rPr>
              <a:t>A l’observation, le Top30 des plus gros émetteurs de gaz à effet de serre par pays est constitué (à 2 ou 3 exceptions près ) des pays développés.</a:t>
            </a:r>
            <a:endParaRPr lang="fr-FR" sz="2800" kern="150" dirty="0">
              <a:effectLst/>
              <a:latin typeface="Liberation Serif"/>
              <a:ea typeface="Noto Serif CJK SC"/>
              <a:cs typeface="Lohit Devanagari"/>
            </a:endParaRPr>
          </a:p>
          <a:p>
            <a:r>
              <a:rPr lang="fr-FR" sz="2800" kern="150" dirty="0">
                <a:effectLst/>
                <a:latin typeface="Liberation Serif"/>
                <a:ea typeface="Noto Serif CJK SC"/>
                <a:cs typeface="Lohit Devanagari"/>
              </a:rPr>
              <a:t>**** Ce qui implique que les pays développés ont une grande responsabilité dans le réchauffement climatique</a:t>
            </a:r>
          </a:p>
          <a:p>
            <a:r>
              <a:rPr lang="fr-FR" sz="2800" kern="150" dirty="0">
                <a:effectLst/>
                <a:latin typeface="Liberation Serif"/>
                <a:ea typeface="Noto Serif CJK SC"/>
                <a:cs typeface="Lohit Devanagari"/>
              </a:rPr>
              <a:t>*****Les gaz à effet de serre dont il est question ici sont : le C02 ; le méthane, le protoxyde d’azote</a:t>
            </a:r>
          </a:p>
          <a:p>
            <a:pPr marL="0" indent="0">
              <a:buNone/>
            </a:pPr>
            <a:r>
              <a:rPr lang="fr-FR" sz="2800" kern="150" dirty="0">
                <a:effectLst/>
                <a:latin typeface="Liberation Serif"/>
                <a:ea typeface="Noto Serif CJK SC"/>
                <a:cs typeface="Lohit Devanagari"/>
              </a:rPr>
              <a:t>Qui mettent respectivement 100 ans; 10 ans et 120 années dans l’atmosphère.</a:t>
            </a:r>
          </a:p>
          <a:p>
            <a:pPr marL="0" indent="0">
              <a:buNone/>
            </a:pPr>
            <a:endParaRPr lang="fr-FR" dirty="0"/>
          </a:p>
        </p:txBody>
      </p:sp>
    </p:spTree>
    <p:extLst>
      <p:ext uri="{BB962C8B-B14F-4D97-AF65-F5344CB8AC3E}">
        <p14:creationId xmlns:p14="http://schemas.microsoft.com/office/powerpoint/2010/main" val="3512629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309AB209-C5BD-4EE3-93BB-4A28F062DA04}"/>
              </a:ext>
            </a:extLst>
          </p:cNvPr>
          <p:cNvSpPr>
            <a:spLocks noGrp="1"/>
          </p:cNvSpPr>
          <p:nvPr>
            <p:ph idx="1"/>
          </p:nvPr>
        </p:nvSpPr>
        <p:spPr/>
        <p:txBody>
          <a:bodyPr>
            <a:normAutofit fontScale="92500" lnSpcReduction="10000"/>
          </a:bodyPr>
          <a:lstStyle/>
          <a:p>
            <a:r>
              <a:rPr lang="fr-FR" kern="150" dirty="0">
                <a:effectLst/>
                <a:latin typeface="Liberation Serif"/>
                <a:ea typeface="Noto Serif CJK SC"/>
                <a:cs typeface="Lohit Devanagari"/>
              </a:rPr>
              <a:t>B- S’agissant D</a:t>
            </a:r>
            <a:r>
              <a:rPr lang="fr-FR" b="1" kern="150" dirty="0">
                <a:solidFill>
                  <a:srgbClr val="BF0041"/>
                </a:solidFill>
                <a:effectLst/>
                <a:latin typeface="Liberation Serif"/>
                <a:ea typeface="Noto Serif CJK SC"/>
                <a:cs typeface="Lohit Devanagari"/>
              </a:rPr>
              <a:t>es Principes issus des déclarations et Conventions internationales</a:t>
            </a:r>
            <a:endParaRPr lang="fr-FR" kern="150" dirty="0">
              <a:effectLst/>
              <a:latin typeface="Liberation Serif"/>
              <a:ea typeface="Noto Serif CJK SC"/>
              <a:cs typeface="Lohit Devanagari"/>
            </a:endParaRPr>
          </a:p>
          <a:p>
            <a:r>
              <a:rPr lang="fr-FR" kern="150" dirty="0">
                <a:effectLst/>
                <a:latin typeface="Liberation Serif"/>
                <a:ea typeface="Noto Serif CJK SC"/>
                <a:cs typeface="Lohit Devanagari"/>
              </a:rPr>
              <a:t>L’examen des principes issus des déclarations et Conventions internationales Montre que :</a:t>
            </a:r>
          </a:p>
          <a:p>
            <a:pPr marL="342900" lvl="0" indent="-342900">
              <a:buFont typeface="Arial" panose="020B0604020202020204" pitchFamily="34" charset="0"/>
              <a:buChar char="➔"/>
            </a:pPr>
            <a:r>
              <a:rPr lang="fr-FR" kern="150" dirty="0">
                <a:solidFill>
                  <a:srgbClr val="FF0000"/>
                </a:solidFill>
                <a:effectLst/>
                <a:latin typeface="OpenSymbol"/>
                <a:ea typeface="OpenSymbol"/>
                <a:cs typeface="OpenSymbol"/>
              </a:rPr>
              <a:t>Les resp</a:t>
            </a:r>
            <a:r>
              <a:rPr lang="fr-FR" kern="150" dirty="0">
                <a:effectLst/>
                <a:latin typeface="OpenSymbol"/>
                <a:ea typeface="OpenSymbol"/>
                <a:cs typeface="OpenSymbol"/>
              </a:rPr>
              <a:t>onsabilités  et les responsables du réchauffement climatique sont  reconnus depuis des années, (je cite ici- notamment le principe 7 de la déclaration de Rio de Janeiro de Juin 1992),</a:t>
            </a:r>
          </a:p>
          <a:p>
            <a:r>
              <a:rPr lang="fr-FR" b="1" kern="150" dirty="0">
                <a:effectLst/>
                <a:latin typeface="Liberation Serif"/>
                <a:ea typeface="Noto Serif CJK SC"/>
                <a:cs typeface="Lohit Devanagari"/>
              </a:rPr>
              <a:t>PRINCIPE 7 ( 2ème phrase)</a:t>
            </a:r>
            <a:br>
              <a:rPr lang="fr-FR" kern="150" dirty="0">
                <a:effectLst/>
                <a:latin typeface="Liberation Serif"/>
                <a:ea typeface="Noto Serif CJK SC"/>
                <a:cs typeface="Lohit Devanagari"/>
              </a:rPr>
            </a:br>
            <a:r>
              <a:rPr lang="fr-FR" i="1" kern="150" dirty="0">
                <a:effectLst/>
                <a:latin typeface="Liberation Serif"/>
                <a:ea typeface="Noto Serif CJK SC"/>
                <a:cs typeface="Lohit Devanagari"/>
              </a:rPr>
              <a:t>Les États doivent coopérer dans un esprit de partenariat mondial en vue de conserver, de protéger et de </a:t>
            </a:r>
            <a:r>
              <a:rPr lang="fr-FR" b="1" i="1" kern="150" dirty="0">
                <a:effectLst/>
                <a:latin typeface="Liberation Serif"/>
                <a:ea typeface="Noto Serif CJK SC"/>
                <a:cs typeface="Lohit Devanagari"/>
              </a:rPr>
              <a:t>rétablir la santé et l’intégrité de l’écosystème terrestre</a:t>
            </a:r>
            <a:r>
              <a:rPr lang="fr-FR" i="1" kern="150" dirty="0">
                <a:effectLst/>
                <a:latin typeface="Liberation Serif"/>
                <a:ea typeface="Noto Serif CJK SC"/>
                <a:cs typeface="Lohit Devanagari"/>
              </a:rPr>
              <a:t>. Étant donné la diversité des rôles joués dans la dégradation de l’environnement mondial, les États ont des responsabilités communes, mais différenciées</a:t>
            </a:r>
            <a:r>
              <a:rPr lang="fr-FR" i="1" u="sng" kern="150" dirty="0">
                <a:effectLst/>
                <a:latin typeface="Liberation Serif"/>
                <a:ea typeface="Noto Serif CJK SC"/>
                <a:cs typeface="Lohit Devanagari"/>
              </a:rPr>
              <a:t>. </a:t>
            </a:r>
            <a:r>
              <a:rPr lang="fr-FR" b="1" i="1" u="sng" kern="150" dirty="0">
                <a:solidFill>
                  <a:schemeClr val="accent1"/>
                </a:solidFill>
                <a:effectLst/>
                <a:latin typeface="Liberation Serif"/>
                <a:ea typeface="Noto Serif CJK SC"/>
                <a:cs typeface="Lohit Devanagari"/>
              </a:rPr>
              <a:t>Les pays développés admettent la responsabilité qui leur incombe dans l’effort international en faveur du développement durable, compte tenu des pressions que leurs sociétés exercent sur l’environnement mondial et des techniques et des ressources financières dont ils disposent</a:t>
            </a:r>
            <a:r>
              <a:rPr lang="fr-FR" b="1" i="1" u="sng" kern="150" dirty="0">
                <a:effectLst/>
                <a:latin typeface="Liberation Serif"/>
                <a:ea typeface="Noto Serif CJK SC"/>
                <a:cs typeface="Lohit Devanagari"/>
              </a:rPr>
              <a:t>.</a:t>
            </a:r>
            <a:endParaRPr lang="fr-FR" kern="150" dirty="0">
              <a:effectLst/>
              <a:latin typeface="Liberation Serif"/>
              <a:ea typeface="Noto Serif CJK SC"/>
              <a:cs typeface="Lohit Devanagari"/>
            </a:endParaRPr>
          </a:p>
          <a:p>
            <a:r>
              <a:rPr lang="fr-FR" kern="150" dirty="0">
                <a:effectLst/>
                <a:latin typeface="Liberation Serif"/>
                <a:ea typeface="Noto Serif CJK SC"/>
                <a:cs typeface="Lohit Devanagari"/>
              </a:rPr>
              <a:t> </a:t>
            </a:r>
          </a:p>
          <a:p>
            <a:pPr marL="0" indent="0">
              <a:buNone/>
            </a:pPr>
            <a:endParaRPr lang="fr-FR" dirty="0"/>
          </a:p>
        </p:txBody>
      </p:sp>
    </p:spTree>
    <p:extLst>
      <p:ext uri="{BB962C8B-B14F-4D97-AF65-F5344CB8AC3E}">
        <p14:creationId xmlns:p14="http://schemas.microsoft.com/office/powerpoint/2010/main" val="527316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2BDE7B88-0DCA-421A-9CD7-4EEAD384E477}"/>
              </a:ext>
            </a:extLst>
          </p:cNvPr>
          <p:cNvSpPr>
            <a:spLocks noGrp="1"/>
          </p:cNvSpPr>
          <p:nvPr>
            <p:ph idx="1"/>
          </p:nvPr>
        </p:nvSpPr>
        <p:spPr/>
        <p:txBody>
          <a:bodyPr/>
          <a:lstStyle/>
          <a:p>
            <a:r>
              <a:rPr lang="fr-FR" sz="2400" kern="150" dirty="0">
                <a:effectLst/>
                <a:latin typeface="Liberation Serif"/>
                <a:ea typeface="Noto Serif CJK SC"/>
                <a:cs typeface="Lohit Devanagari"/>
              </a:rPr>
              <a:t>***</a:t>
            </a:r>
            <a:r>
              <a:rPr lang="fr-FR" sz="2400" b="1" kern="150" dirty="0">
                <a:solidFill>
                  <a:srgbClr val="FF0000"/>
                </a:solidFill>
                <a:effectLst/>
                <a:latin typeface="Liberation Serif"/>
                <a:ea typeface="Noto Serif CJK SC"/>
                <a:cs typeface="Lohit Devanagari"/>
              </a:rPr>
              <a:t> Sauf que ces principes ne sont pas Juridiquement « Contraignants »</a:t>
            </a:r>
            <a:endParaRPr lang="fr-FR" sz="2000" kern="150" dirty="0">
              <a:effectLst/>
              <a:latin typeface="Liberation Serif"/>
              <a:ea typeface="Noto Serif CJK SC"/>
              <a:cs typeface="Lohit Devanagari"/>
            </a:endParaRPr>
          </a:p>
          <a:p>
            <a:pPr marL="0" indent="0">
              <a:buNone/>
            </a:pPr>
            <a:r>
              <a:rPr lang="fr-FR" sz="2000" kern="150" dirty="0">
                <a:effectLst/>
                <a:latin typeface="Liberation Serif"/>
                <a:ea typeface="Noto Serif CJK SC"/>
                <a:cs typeface="Lohit Devanagari"/>
              </a:rPr>
              <a:t> </a:t>
            </a:r>
          </a:p>
          <a:p>
            <a:r>
              <a:rPr lang="fr-FR" sz="2400" kern="150" dirty="0">
                <a:effectLst/>
                <a:latin typeface="Liberation Serif"/>
                <a:ea typeface="Noto Serif CJK SC"/>
                <a:cs typeface="Lohit Devanagari"/>
              </a:rPr>
              <a:t> (A partir du moment où</a:t>
            </a:r>
            <a:r>
              <a:rPr lang="fr-FR" sz="2400" b="1" kern="150" dirty="0">
                <a:effectLst/>
                <a:latin typeface="Liberation Serif"/>
                <a:ea typeface="Noto Serif CJK SC"/>
                <a:cs typeface="Lohit Devanagari"/>
              </a:rPr>
              <a:t> On sort ainsi du contexte de la charité- et que les responsabilités sont reconnues</a:t>
            </a:r>
            <a:r>
              <a:rPr lang="fr-FR" sz="2400" kern="150" dirty="0">
                <a:effectLst/>
                <a:latin typeface="Liberation Serif"/>
                <a:ea typeface="Noto Serif CJK SC"/>
                <a:cs typeface="Lohit Devanagari"/>
              </a:rPr>
              <a:t>) ; i</a:t>
            </a:r>
            <a:r>
              <a:rPr lang="fr-FR" sz="2400" b="1" kern="150" dirty="0">
                <a:effectLst/>
                <a:latin typeface="Liberation Serif"/>
                <a:ea typeface="Noto Serif CJK SC"/>
                <a:cs typeface="Lohit Devanagari"/>
              </a:rPr>
              <a:t>l faut une </a:t>
            </a:r>
            <a:r>
              <a:rPr lang="fr-FR" sz="2800" b="1" kern="150" dirty="0">
                <a:solidFill>
                  <a:schemeClr val="accent1"/>
                </a:solidFill>
                <a:effectLst/>
                <a:latin typeface="Liberation Serif"/>
                <a:ea typeface="Noto Serif CJK SC"/>
                <a:cs typeface="Lohit Devanagari"/>
              </a:rPr>
              <a:t>Cour internationale pour le Climat , organisation neutre qui, en toute objectivité et en fonction des chiffres réels , fixe les montants  à allouer par chaque pays impliqué dans le réchauffement climatique .</a:t>
            </a:r>
            <a:endParaRPr lang="fr-FR" sz="2800" kern="150" dirty="0">
              <a:solidFill>
                <a:schemeClr val="accent1"/>
              </a:solidFill>
              <a:effectLst/>
              <a:latin typeface="Liberation Serif"/>
              <a:ea typeface="Noto Serif CJK SC"/>
              <a:cs typeface="Lohit Devanagari"/>
            </a:endParaRPr>
          </a:p>
          <a:p>
            <a:r>
              <a:rPr lang="fr-FR" sz="2400" kern="150" dirty="0">
                <a:effectLst/>
                <a:latin typeface="Liberation Serif"/>
                <a:ea typeface="Noto Serif CJK SC"/>
                <a:cs typeface="Lohit Devanagari"/>
              </a:rPr>
              <a:t>)))))))********</a:t>
            </a:r>
            <a:endParaRPr lang="fr-FR" sz="2000" kern="150" dirty="0">
              <a:effectLst/>
              <a:latin typeface="Liberation Serif"/>
              <a:ea typeface="Noto Serif CJK SC"/>
              <a:cs typeface="Lohit Devanagari"/>
            </a:endParaRPr>
          </a:p>
          <a:p>
            <a:pPr marL="0" indent="0">
              <a:buNone/>
            </a:pPr>
            <a:endParaRPr lang="fr-FR" dirty="0"/>
          </a:p>
        </p:txBody>
      </p:sp>
    </p:spTree>
    <p:extLst>
      <p:ext uri="{BB962C8B-B14F-4D97-AF65-F5344CB8AC3E}">
        <p14:creationId xmlns:p14="http://schemas.microsoft.com/office/powerpoint/2010/main" val="3739434501"/>
      </p:ext>
    </p:extLst>
  </p:cSld>
  <p:clrMapOvr>
    <a:masterClrMapping/>
  </p:clrMapOvr>
</p:sld>
</file>

<file path=ppt/theme/theme1.xml><?xml version="1.0" encoding="utf-8"?>
<a:theme xmlns:a="http://schemas.openxmlformats.org/drawingml/2006/main" name="Traînée de condensation">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TM04033937[[fn=Traînée de condensation]]</Template>
  <TotalTime>82</TotalTime>
  <Words>1288</Words>
  <Application>Microsoft Office PowerPoint</Application>
  <PresentationFormat>Grand écran</PresentationFormat>
  <Paragraphs>75</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Century Gothic</vt:lpstr>
      <vt:lpstr>Liberation Serif</vt:lpstr>
      <vt:lpstr>OpenSymbol</vt:lpstr>
      <vt:lpstr>Traînée de condensation</vt:lpstr>
      <vt:lpstr>Les financements lies aux changements climatiques en Afrique</vt:lpstr>
      <vt:lpstr>Avec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financements lies aux changements climatiques en Afrique</dc:title>
  <dc:creator>sabine amoa</dc:creator>
  <cp:lastModifiedBy>sabine amoa</cp:lastModifiedBy>
  <cp:revision>17</cp:revision>
  <dcterms:created xsi:type="dcterms:W3CDTF">2021-08-25T22:02:10Z</dcterms:created>
  <dcterms:modified xsi:type="dcterms:W3CDTF">2021-09-03T16:24:17Z</dcterms:modified>
</cp:coreProperties>
</file>