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eenleyside" initials="KK" lastIdx="6" clrIdx="0">
    <p:extLst>
      <p:ext uri="{19B8F6BF-5375-455C-9EA6-DF929625EA0E}">
        <p15:presenceInfo xmlns:p15="http://schemas.microsoft.com/office/powerpoint/2012/main" userId="S-1-5-21-3900171960-2937217841-1450768761-30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A156"/>
    <a:srgbClr val="DEEDDD"/>
    <a:srgbClr val="E5DAEA"/>
    <a:srgbClr val="E27E42"/>
    <a:srgbClr val="693E8F"/>
    <a:srgbClr val="FCD028"/>
    <a:srgbClr val="D34036"/>
    <a:srgbClr val="123A62"/>
    <a:srgbClr val="103B62"/>
    <a:srgbClr val="D4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D22DB-0F40-5D47-AF6E-1F327FECCC04}" v="9" dt="2021-07-31T07:09:36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9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4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9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9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7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6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1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1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5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atureforall.global/people-of-parks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youtu.be/GUU5evLElF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natureforall.globa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E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3F1E3797-7DE1-3945-92BE-E3C806FF5FA8}"/>
              </a:ext>
            </a:extLst>
          </p:cNvPr>
          <p:cNvSpPr txBox="1">
            <a:spLocks/>
          </p:cNvSpPr>
          <p:nvPr/>
        </p:nvSpPr>
        <p:spPr>
          <a:xfrm>
            <a:off x="179766" y="2409855"/>
            <a:ext cx="3408562" cy="2702472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In celebration of IUCN World Commission on Protected Areas 60</a:t>
            </a:r>
            <a:r>
              <a:rPr lang="en-CA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Anniversary, and through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CA" sz="12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IUCN #NatureForAll People of the Parks video campaign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, park staff, such as rangers, wardens, interpreters, guides, etc., share their love of parks and protected areas with broader audiences through short, personal videos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C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#NatureForAll, these videos will be used to highlight the amazing conservation work happening worldwide, and to encourage members of the public to share their love of nature videos. A number of park staff from around the world have already shared their video stories. </a:t>
            </a:r>
          </a:p>
          <a:p>
            <a:pPr algn="l"/>
            <a:endParaRPr lang="en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50">
            <a:extLst>
              <a:ext uri="{FF2B5EF4-FFF2-40B4-BE49-F238E27FC236}">
                <a16:creationId xmlns:a16="http://schemas.microsoft.com/office/drawing/2014/main" id="{713D419A-CDAC-AC46-B39C-8EBA412D326A}"/>
              </a:ext>
            </a:extLst>
          </p:cNvPr>
          <p:cNvSpPr txBox="1"/>
          <p:nvPr/>
        </p:nvSpPr>
        <p:spPr>
          <a:xfrm>
            <a:off x="2096428" y="167268"/>
            <a:ext cx="7994799" cy="179558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tIns="72000" bIns="7200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2600" cap="all" dirty="0" smtClean="0">
                <a:solidFill>
                  <a:srgbClr val="103B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People of Parks</a:t>
            </a:r>
            <a:endParaRPr lang="fr-FR" sz="2600" cap="all" dirty="0">
              <a:solidFill>
                <a:srgbClr val="103B6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fr-FR" sz="1400" cap="all" dirty="0" smtClean="0">
                <a:solidFill>
                  <a:srgbClr val="103B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 love of nature</a:t>
            </a:r>
            <a:endParaRPr lang="fr-FR" sz="1400" cap="all" dirty="0">
              <a:solidFill>
                <a:srgbClr val="103B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cap="all" dirty="0" smtClean="0">
                <a:solidFill>
                  <a:srgbClr val="103B6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WWW.natureforall.global/people-of-parks</a:t>
            </a:r>
            <a:endParaRPr lang="fr-FR" sz="1600" cap="all" dirty="0">
              <a:solidFill>
                <a:srgbClr val="103B62"/>
              </a:solidFill>
            </a:endParaRPr>
          </a:p>
        </p:txBody>
      </p:sp>
      <p:pic>
        <p:nvPicPr>
          <p:cNvPr id="29" name="Image 8">
            <a:extLst>
              <a:ext uri="{FF2B5EF4-FFF2-40B4-BE49-F238E27FC236}">
                <a16:creationId xmlns:a16="http://schemas.microsoft.com/office/drawing/2014/main" id="{B950F66B-8C45-0441-849D-6FDCD1614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64" y="167268"/>
            <a:ext cx="1790337" cy="179033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963B830-E58D-9748-9F63-59A2708F60CA}"/>
              </a:ext>
            </a:extLst>
          </p:cNvPr>
          <p:cNvSpPr/>
          <p:nvPr/>
        </p:nvSpPr>
        <p:spPr>
          <a:xfrm>
            <a:off x="10217556" y="165830"/>
            <a:ext cx="1790336" cy="179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/>
          <a:stretch/>
        </p:blipFill>
        <p:spPr>
          <a:xfrm>
            <a:off x="10067782" y="449997"/>
            <a:ext cx="1916664" cy="1178837"/>
          </a:xfrm>
          <a:prstGeom prst="rect">
            <a:avLst/>
          </a:prstGeom>
        </p:spPr>
      </p:pic>
      <p:sp>
        <p:nvSpPr>
          <p:cNvPr id="37" name="Titre 1">
            <a:extLst>
              <a:ext uri="{FF2B5EF4-FFF2-40B4-BE49-F238E27FC236}">
                <a16:creationId xmlns:a16="http://schemas.microsoft.com/office/drawing/2014/main" id="{76AD8F6E-DA30-4346-9197-4B271EA3651F}"/>
              </a:ext>
            </a:extLst>
          </p:cNvPr>
          <p:cNvSpPr txBox="1">
            <a:spLocks/>
          </p:cNvSpPr>
          <p:nvPr/>
        </p:nvSpPr>
        <p:spPr>
          <a:xfrm>
            <a:off x="9130064" y="2114754"/>
            <a:ext cx="2877829" cy="368113"/>
          </a:xfrm>
          <a:prstGeom prst="rect">
            <a:avLst/>
          </a:prstGeom>
          <a:solidFill>
            <a:srgbClr val="5BA156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cap="all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Inspiring Others</a:t>
            </a:r>
            <a:endParaRPr lang="en-CA" sz="1600" cap="all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6AD8F6E-DA30-4346-9197-4B271EA3651F}"/>
              </a:ext>
            </a:extLst>
          </p:cNvPr>
          <p:cNvSpPr txBox="1">
            <a:spLocks/>
          </p:cNvSpPr>
          <p:nvPr/>
        </p:nvSpPr>
        <p:spPr>
          <a:xfrm>
            <a:off x="179764" y="2058501"/>
            <a:ext cx="3408564" cy="360000"/>
          </a:xfrm>
          <a:prstGeom prst="rect">
            <a:avLst/>
          </a:prstGeom>
          <a:solidFill>
            <a:srgbClr val="5BA156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cap="all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</a:t>
            </a:r>
            <a:r>
              <a:rPr lang="fr-FR" sz="1600" cap="all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campaign</a:t>
            </a:r>
            <a:endParaRPr lang="fr-FR" sz="1600" cap="all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5779AA26-A986-7941-9AA1-BA58292FF49B}"/>
              </a:ext>
            </a:extLst>
          </p:cNvPr>
          <p:cNvSpPr txBox="1">
            <a:spLocks/>
          </p:cNvSpPr>
          <p:nvPr/>
        </p:nvSpPr>
        <p:spPr>
          <a:xfrm>
            <a:off x="9140475" y="2477618"/>
            <a:ext cx="2867418" cy="4318669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numCol="1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Employees of parks and protected areas are at the forefront of protecting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nature.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Their roles are essential to conserving biodiversity and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delivering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diverse benefits for people and the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planet. </a:t>
            </a:r>
            <a:endParaRPr lang="en-C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day, they work to safeguard habitat for wildlife and educate others about the importance of nature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n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work is essential for the effective management of wild, historical and culturally significant places, and meeting global goals for sustainable development and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biodiversity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conservation.</a:t>
            </a:r>
            <a:endParaRPr lang="en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l"/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The more people experience and share their love of nature, the more support and action there will be for its conservation.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play an important part in inspiring others by sharing our own stories of love and connection with nature.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55894F0-31FE-5B44-9BD7-DF24F9395E3E}"/>
              </a:ext>
            </a:extLst>
          </p:cNvPr>
          <p:cNvSpPr txBox="1">
            <a:spLocks/>
          </p:cNvSpPr>
          <p:nvPr/>
        </p:nvSpPr>
        <p:spPr>
          <a:xfrm>
            <a:off x="3733760" y="4465516"/>
            <a:ext cx="5250872" cy="646811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numCol="1" spcCol="7200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my story and my effort to connect people with nature.</a:t>
            </a:r>
          </a:p>
          <a:p>
            <a:r>
              <a:rPr lang="fr-C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Voici mon histoire et ce que je fais pour créer un lien entre les gens et la nature.</a:t>
            </a:r>
          </a:p>
          <a:p>
            <a:r>
              <a:rPr lang="es-ES" sz="1200" i="1" dirty="0">
                <a:latin typeface="Calibri" panose="020F0502020204030204" pitchFamily="34" charset="0"/>
                <a:cs typeface="Calibri" panose="020F0502020204030204" pitchFamily="34" charset="0"/>
              </a:rPr>
              <a:t>Esta es mi historia y mi esfuerzo por conectar a la gente con la </a:t>
            </a:r>
            <a:r>
              <a:rPr lang="es-E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naturaleza</a:t>
            </a:r>
            <a:endParaRPr lang="en-C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055894F0-31FE-5B44-9BD7-DF24F9395E3E}"/>
              </a:ext>
            </a:extLst>
          </p:cNvPr>
          <p:cNvSpPr txBox="1">
            <a:spLocks/>
          </p:cNvSpPr>
          <p:nvPr/>
        </p:nvSpPr>
        <p:spPr>
          <a:xfrm>
            <a:off x="3889603" y="5559328"/>
            <a:ext cx="1461694" cy="1270963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numCol="1" spcCol="7200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name </a:t>
            </a:r>
            <a:endParaRPr lang="en-C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organisation you work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endParaRPr lang="en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are you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filming</a:t>
            </a:r>
            <a:endParaRPr lang="en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76AD8F6E-DA30-4346-9197-4B271EA3651F}"/>
              </a:ext>
            </a:extLst>
          </p:cNvPr>
          <p:cNvSpPr txBox="1">
            <a:spLocks/>
          </p:cNvSpPr>
          <p:nvPr/>
        </p:nvSpPr>
        <p:spPr>
          <a:xfrm>
            <a:off x="179765" y="5199328"/>
            <a:ext cx="8784044" cy="360000"/>
          </a:xfrm>
          <a:prstGeom prst="rect">
            <a:avLst/>
          </a:prstGeom>
          <a:solidFill>
            <a:srgbClr val="5BA156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cap="all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How to </a:t>
            </a:r>
            <a:r>
              <a:rPr lang="fr-FR" sz="1600" cap="all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share</a:t>
            </a:r>
            <a:r>
              <a:rPr lang="fr-FR" sz="1600" cap="all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FR" sz="1600" cap="all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your</a:t>
            </a:r>
            <a:r>
              <a:rPr lang="fr-FR" sz="1600" cap="all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story </a:t>
            </a:r>
            <a:r>
              <a:rPr lang="fr-FR" sz="1600" cap="all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with</a:t>
            </a:r>
            <a:r>
              <a:rPr lang="fr-FR" sz="1600" cap="all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#NatureForAll</a:t>
            </a:r>
            <a:endParaRPr lang="fr-FR" sz="1600" cap="all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6" name="Titre 1">
            <a:extLst>
              <a:ext uri="{FF2B5EF4-FFF2-40B4-BE49-F238E27FC236}">
                <a16:creationId xmlns:a16="http://schemas.microsoft.com/office/drawing/2014/main" id="{055894F0-31FE-5B44-9BD7-DF24F9395E3E}"/>
              </a:ext>
            </a:extLst>
          </p:cNvPr>
          <p:cNvSpPr txBox="1">
            <a:spLocks/>
          </p:cNvSpPr>
          <p:nvPr/>
        </p:nvSpPr>
        <p:spPr>
          <a:xfrm>
            <a:off x="168838" y="5559328"/>
            <a:ext cx="3564922" cy="1270963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numCol="1" spcCol="7200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 one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 of the following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questions:</a:t>
            </a:r>
          </a:p>
          <a:p>
            <a:pPr algn="l"/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1: Why do you love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nature?</a:t>
            </a:r>
          </a:p>
          <a:p>
            <a:pPr algn="l"/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2: Why do you love your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park/protected area?</a:t>
            </a:r>
          </a:p>
          <a:p>
            <a:pPr algn="l"/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3: How does your work help you connect with 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nature?</a:t>
            </a:r>
          </a:p>
          <a:p>
            <a:pPr algn="l"/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4: What was your first connection to nature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055894F0-31FE-5B44-9BD7-DF24F9395E3E}"/>
              </a:ext>
            </a:extLst>
          </p:cNvPr>
          <p:cNvSpPr txBox="1">
            <a:spLocks/>
          </p:cNvSpPr>
          <p:nvPr/>
        </p:nvSpPr>
        <p:spPr>
          <a:xfrm>
            <a:off x="5507141" y="5562982"/>
            <a:ext cx="3477491" cy="1270963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numCol="1" spcCol="7200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Keep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it to no longer than 30 seconds maximum.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Film it in horizontal format.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Record it with the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“selfie” mode on your phone.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Record it in the language of your choice</a:t>
            </a:r>
            <a:r>
              <a:rPr lang="en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social media and tag #NatureForAll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mail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info@natureforall.global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6802" r="267" b="24056"/>
          <a:stretch/>
        </p:blipFill>
        <p:spPr>
          <a:xfrm>
            <a:off x="3754500" y="2080955"/>
            <a:ext cx="5193783" cy="239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hemianVTI">
  <a:themeElements>
    <a:clrScheme name="AnalogousFromDarkSeedLeftStep">
      <a:dk1>
        <a:srgbClr val="000000"/>
      </a:dk1>
      <a:lt1>
        <a:srgbClr val="FFFFFF"/>
      </a:lt1>
      <a:dk2>
        <a:srgbClr val="371F32"/>
      </a:dk2>
      <a:lt2>
        <a:srgbClr val="E2E2E8"/>
      </a:lt2>
      <a:accent1>
        <a:srgbClr val="A4A423"/>
      </a:accent1>
      <a:accent2>
        <a:srgbClr val="CE851E"/>
      </a:accent2>
      <a:accent3>
        <a:srgbClr val="E04E30"/>
      </a:accent3>
      <a:accent4>
        <a:srgbClr val="CE1E4A"/>
      </a:accent4>
      <a:accent5>
        <a:srgbClr val="E030A4"/>
      </a:accent5>
      <a:accent6>
        <a:srgbClr val="C01ECE"/>
      </a:accent6>
      <a:hlink>
        <a:srgbClr val="BF3F7E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412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</vt:lpstr>
      <vt:lpstr>Calibri</vt:lpstr>
      <vt:lpstr>Cambria</vt:lpstr>
      <vt:lpstr>Modern Love</vt:lpstr>
      <vt:lpstr>BohemianVTI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John Bouchet</dc:creator>
  <cp:lastModifiedBy>Yose Cormier</cp:lastModifiedBy>
  <cp:revision>35</cp:revision>
  <dcterms:created xsi:type="dcterms:W3CDTF">2021-07-26T13:18:21Z</dcterms:created>
  <dcterms:modified xsi:type="dcterms:W3CDTF">2021-08-31T15:22:14Z</dcterms:modified>
</cp:coreProperties>
</file>