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7"/>
  </p:notesMasterIdLst>
  <p:sldIdLst>
    <p:sldId id="690" r:id="rId2"/>
    <p:sldId id="724" r:id="rId3"/>
    <p:sldId id="725" r:id="rId4"/>
    <p:sldId id="726" r:id="rId5"/>
    <p:sldId id="72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2B10D"/>
    <a:srgbClr val="F9B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36229" autoAdjust="0"/>
  </p:normalViewPr>
  <p:slideViewPr>
    <p:cSldViewPr>
      <p:cViewPr varScale="1">
        <p:scale>
          <a:sx n="108" d="100"/>
          <a:sy n="108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315E-83F6-41EA-A65C-EDEF1615AEE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2EFA-388F-45F2-AE04-EE93793E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55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09320"/>
            <a:ext cx="9152388" cy="55706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  <a:alpha val="13000"/>
                  <a:lumMod val="45000"/>
                  <a:lumOff val="5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Picture 7" descr="LogoPMCB PSD-7 cop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56350"/>
            <a:ext cx="828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411413" y="6381750"/>
            <a:ext cx="432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200" smtClean="0">
                <a:solidFill>
                  <a:srgbClr val="EBF1DE"/>
                </a:solidFill>
                <a:latin typeface="Comic Sans MS" pitchFamily="66" charset="0"/>
                <a:cs typeface="Arial" charset="0"/>
              </a:rPr>
              <a:t>Cap sur Natura 2000 en mer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361113"/>
            <a:ext cx="584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rrondir un rectangle avec un coin du même côté 5"/>
          <p:cNvSpPr/>
          <p:nvPr userDrawn="1"/>
        </p:nvSpPr>
        <p:spPr>
          <a:xfrm>
            <a:off x="-1" y="893322"/>
            <a:ext cx="9143999" cy="567674"/>
          </a:xfrm>
          <a:prstGeom prst="round2SameRect">
            <a:avLst>
              <a:gd name="adj1" fmla="val 4189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76200" dir="16200000">
              <a:srgbClr val="C00000">
                <a:alpha val="4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fondusba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1F3C3-1259-47B7-9F05-20332DE89272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65F33-A572-4C77-AE92-A92A2E50DC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4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90B68-8B30-48E0-97A1-95B839B62FEB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6CF0D-EFBF-4E40-A4C7-94500C520B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86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09320"/>
            <a:ext cx="9152388" cy="55706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  <a:alpha val="13000"/>
                  <a:lumMod val="45000"/>
                  <a:lumOff val="5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Picture 7" descr="LogoPMCB PSD-7 cop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56350"/>
            <a:ext cx="828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411413" y="6381750"/>
            <a:ext cx="432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sz="2200" smtClean="0">
                <a:solidFill>
                  <a:srgbClr val="EBF1DE"/>
                </a:solidFill>
                <a:latin typeface="Comic Sans MS" pitchFamily="66" charset="0"/>
                <a:cs typeface="Arial" pitchFamily="34" charset="0"/>
              </a:rPr>
              <a:t>Cap sur Natura 2000 en mer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361113"/>
            <a:ext cx="584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rrondir un rectangle avec un coin du même côté 5"/>
          <p:cNvSpPr/>
          <p:nvPr userDrawn="1"/>
        </p:nvSpPr>
        <p:spPr>
          <a:xfrm>
            <a:off x="-1" y="893322"/>
            <a:ext cx="9143999" cy="567674"/>
          </a:xfrm>
          <a:prstGeom prst="round2SameRect">
            <a:avLst>
              <a:gd name="adj1" fmla="val 4189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76200" dir="16200000">
              <a:srgbClr val="C00000">
                <a:alpha val="4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fondusba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3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09320"/>
            <a:ext cx="9152388" cy="55706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  <a:alpha val="13000"/>
                  <a:lumMod val="45000"/>
                  <a:lumOff val="5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Picture 7" descr="LogoPMCB PSD-7 cop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56350"/>
            <a:ext cx="828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411413" y="6381750"/>
            <a:ext cx="432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sz="2200" smtClean="0">
                <a:solidFill>
                  <a:srgbClr val="EBF1DE"/>
                </a:solidFill>
                <a:latin typeface="Comic Sans MS" pitchFamily="66" charset="0"/>
                <a:cs typeface="Arial" pitchFamily="34" charset="0"/>
              </a:rPr>
              <a:t>Cap sur Natura 2000 en mer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361113"/>
            <a:ext cx="584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rrondir un rectangle avec un coin du même côté 5"/>
          <p:cNvSpPr/>
          <p:nvPr userDrawn="1"/>
        </p:nvSpPr>
        <p:spPr>
          <a:xfrm>
            <a:off x="-1" y="893322"/>
            <a:ext cx="9143999" cy="567674"/>
          </a:xfrm>
          <a:prstGeom prst="round2SameRect">
            <a:avLst>
              <a:gd name="adj1" fmla="val 4189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76200" dir="16200000">
              <a:srgbClr val="C00000">
                <a:alpha val="4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fondusba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9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09320"/>
            <a:ext cx="9152388" cy="55706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  <a:alpha val="13000"/>
                  <a:lumMod val="45000"/>
                  <a:lumOff val="5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Picture 7" descr="LogoPMCB PSD-7 cop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56350"/>
            <a:ext cx="828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411413" y="6381750"/>
            <a:ext cx="432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sz="2200" smtClean="0">
                <a:solidFill>
                  <a:srgbClr val="EBF1DE"/>
                </a:solidFill>
                <a:latin typeface="Comic Sans MS" pitchFamily="66" charset="0"/>
                <a:cs typeface="Arial" pitchFamily="34" charset="0"/>
              </a:rPr>
              <a:t>Cap sur Natura 2000 en mer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361113"/>
            <a:ext cx="584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rrondir un rectangle avec un coin du même côté 5"/>
          <p:cNvSpPr/>
          <p:nvPr userDrawn="1"/>
        </p:nvSpPr>
        <p:spPr>
          <a:xfrm>
            <a:off x="-1" y="893322"/>
            <a:ext cx="9143999" cy="567674"/>
          </a:xfrm>
          <a:prstGeom prst="round2SameRect">
            <a:avLst>
              <a:gd name="adj1" fmla="val 4189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76200" dir="16200000">
              <a:srgbClr val="C00000">
                <a:alpha val="4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fondusba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09320"/>
            <a:ext cx="9152388" cy="55706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  <a:alpha val="13000"/>
                  <a:lumMod val="45000"/>
                  <a:lumOff val="5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Picture 7" descr="LogoPMCB PSD-7 cop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56350"/>
            <a:ext cx="828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411413" y="6381750"/>
            <a:ext cx="432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sz="2200" smtClean="0">
                <a:solidFill>
                  <a:srgbClr val="EBF1DE"/>
                </a:solidFill>
                <a:latin typeface="Comic Sans MS" pitchFamily="66" charset="0"/>
                <a:cs typeface="Arial" pitchFamily="34" charset="0"/>
              </a:rPr>
              <a:t>Cap sur Natura 2000 en mer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361113"/>
            <a:ext cx="584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rrondir un rectangle avec un coin du même côté 5"/>
          <p:cNvSpPr/>
          <p:nvPr userDrawn="1"/>
        </p:nvSpPr>
        <p:spPr>
          <a:xfrm>
            <a:off x="-1" y="893322"/>
            <a:ext cx="9143999" cy="567674"/>
          </a:xfrm>
          <a:prstGeom prst="round2SameRect">
            <a:avLst>
              <a:gd name="adj1" fmla="val 4189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76200" dir="16200000">
              <a:srgbClr val="C00000">
                <a:alpha val="4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fondusba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2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5ED586D-83BD-42D7-A9EE-759304A114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8A43340-D599-4507-869A-059B1481B9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309320"/>
            <a:ext cx="9152388" cy="557069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  <a:alpha val="13000"/>
                  <a:lumMod val="45000"/>
                  <a:lumOff val="5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" name="Picture 7" descr="LogoPMCB PSD-7 copi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56350"/>
            <a:ext cx="8286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411413" y="6381750"/>
            <a:ext cx="432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sz="2200" smtClean="0">
                <a:solidFill>
                  <a:srgbClr val="EBF1DE"/>
                </a:solidFill>
                <a:latin typeface="Comic Sans MS" pitchFamily="66" charset="0"/>
              </a:rPr>
              <a:t>Cap sur Natura 2000 en mer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361113"/>
            <a:ext cx="584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rrondir un rectangle avec un coin du même côté 5"/>
          <p:cNvSpPr/>
          <p:nvPr userDrawn="1"/>
        </p:nvSpPr>
        <p:spPr>
          <a:xfrm>
            <a:off x="-1" y="893322"/>
            <a:ext cx="9143999" cy="567674"/>
          </a:xfrm>
          <a:prstGeom prst="round2SameRect">
            <a:avLst>
              <a:gd name="adj1" fmla="val 4189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innerShdw blurRad="63500" dist="76200" dir="16200000">
              <a:srgbClr val="C00000">
                <a:alpha val="4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fondusba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0F8B6-E45B-437C-9C8E-61D15E9BA0F4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951D8-4625-4870-9E74-FBC3970D97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4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3458-F430-411A-9E4A-88B9D585DEAA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C8222-50DE-43F3-9231-AA093B4CAA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94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B22B3-3DDB-4DB4-BEEB-12B54BE6B604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B9CEEC-AF82-492A-AD88-C4AEEA8E99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30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E6AC0-FEFF-4E0A-ADA4-C02C9DDD2DC1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46A69-C1BC-4FD8-BA3D-E97F3029A2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5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75F15-9E47-4CD6-B2FF-A22EFA7AECB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76E12-3FBA-4A0D-A159-FAA78C5D71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2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29AE7-6472-4C76-9584-3C4FDA77A833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C64DB-B794-4B9E-9ABE-0DA9B94431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3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89BB03-5A5D-4BC7-9FC8-E798FDEEC8AF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948EC-4409-4424-82DE-18EFBB3464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36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28996-EFAF-4564-9F4D-0AA94D24AA4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2CD71-D1CF-4B8F-BB37-3D11E85506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31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4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4096" r:id="rId16"/>
    <p:sldLayoutId id="2147484023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691" y="1916832"/>
            <a:ext cx="9002110" cy="742677"/>
          </a:xfrm>
        </p:spPr>
        <p:txBody>
          <a:bodyPr anchor="t">
            <a:noAutofit/>
          </a:bodyPr>
          <a:lstStyle/>
          <a:p>
            <a:pPr algn="ctr"/>
            <a:r>
              <a:rPr lang="fr-FR" sz="36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PARC MARIN DE LA CÔTE BLEUE</a:t>
            </a:r>
            <a:r>
              <a:rPr lang="fr-FR" sz="4000" dirty="0" smtClean="0">
                <a:latin typeface="Helvetica"/>
                <a:cs typeface="Helvetica"/>
              </a:rPr>
              <a:t/>
            </a:r>
            <a:br>
              <a:rPr lang="fr-FR" sz="4000" dirty="0" smtClean="0">
                <a:latin typeface="Helvetica"/>
                <a:cs typeface="Helvetica"/>
              </a:rPr>
            </a:br>
            <a:r>
              <a:rPr lang="fr-FR" sz="4000" dirty="0" smtClean="0">
                <a:latin typeface="Helvetica"/>
                <a:cs typeface="Helvetica"/>
              </a:rPr>
              <a:t/>
            </a:r>
            <a:br>
              <a:rPr lang="fr-FR" sz="4000" dirty="0" smtClean="0">
                <a:latin typeface="Helvetica"/>
                <a:cs typeface="Helvetica"/>
              </a:rPr>
            </a:br>
            <a:r>
              <a:rPr lang="fr-FR" sz="2200" dirty="0" smtClean="0">
                <a:latin typeface="Helvetica"/>
                <a:cs typeface="Helvetica"/>
              </a:rPr>
              <a:t/>
            </a:r>
            <a:br>
              <a:rPr lang="fr-FR" sz="2200" dirty="0" smtClean="0">
                <a:latin typeface="Helvetica"/>
                <a:cs typeface="Helvetica"/>
              </a:rPr>
            </a:br>
            <a:r>
              <a:rPr lang="fr-FR" sz="2400" b="1" dirty="0">
                <a:latin typeface="Helvetica"/>
                <a:cs typeface="Helvetica"/>
              </a:rPr>
              <a:t>Présentation des classes de mer et de la sensibilisation auprès du grand public</a:t>
            </a:r>
            <a:r>
              <a:rPr lang="fr-FR" sz="2100" b="1" i="1" dirty="0" smtClean="0">
                <a:latin typeface="Helvetica"/>
                <a:cs typeface="Helvetica"/>
              </a:rPr>
              <a:t/>
            </a:r>
            <a:br>
              <a:rPr lang="fr-FR" sz="2100" b="1" i="1" dirty="0" smtClean="0">
                <a:latin typeface="Helvetica"/>
                <a:cs typeface="Helvetica"/>
              </a:rPr>
            </a:br>
            <a:r>
              <a:rPr lang="fr-FR" sz="2100" i="1" dirty="0" smtClean="0">
                <a:latin typeface="Helvetica"/>
                <a:cs typeface="Helvetica"/>
              </a:rPr>
              <a:t/>
            </a:r>
            <a:br>
              <a:rPr lang="fr-FR" sz="2100" i="1" dirty="0" smtClean="0">
                <a:latin typeface="Helvetica"/>
                <a:cs typeface="Helvetica"/>
              </a:rPr>
            </a:br>
            <a:endParaRPr lang="fr-FR" sz="2100" i="1" dirty="0"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667958"/>
            <a:ext cx="9144000" cy="1900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000" dirty="0">
              <a:solidFill>
                <a:prstClr val="white"/>
              </a:solidFill>
              <a:latin typeface="Helvetica Light"/>
              <a:cs typeface="Helvetica Light"/>
            </a:endParaRPr>
          </a:p>
        </p:txBody>
      </p:sp>
      <p:pic>
        <p:nvPicPr>
          <p:cNvPr id="5122" name="Picture 2" descr="https://upload.wikimedia.org/wikipedia/commons/thumb/7/7c/Carry-le-Rouet_20081010_16.jpg/1280px-Carry-le-Rouet_20081010_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49972"/>
            <a:ext cx="9144000" cy="20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040" y="22185"/>
            <a:ext cx="1793231" cy="8655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513"/>
            <a:ext cx="1835696" cy="7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fr-FR" dirty="0" smtClean="0"/>
              <a:t>Les classes de mer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4824536" cy="469217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Mis en place dès 1984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Volonté des élus 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Scolaires de la Côte Bleue (20 classes par an)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Plus de 30 000 enfants sensibilisés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Stage de 3 à 5 jours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Thématiques variées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En classe, à l’Observatoire et sur le terrain</a:t>
            </a:r>
            <a:endParaRPr lang="fr-FR" dirty="0"/>
          </a:p>
        </p:txBody>
      </p:sp>
      <p:pic>
        <p:nvPicPr>
          <p:cNvPr id="1026" name="Picture 2" descr="\\NAS2\Photos\111 PHOTOS FREDERIC\CLASSES MER\Classe Carro 9oct2014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330" y="4113528"/>
            <a:ext cx="3600000" cy="26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35696" cy="7209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040" y="22185"/>
            <a:ext cx="1793231" cy="8655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085" y="1412776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fr-FR" dirty="0" smtClean="0"/>
              <a:t>L’Aire Marine Educative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973" y="1988840"/>
            <a:ext cx="4824536" cy="46921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Projet pédagogique mis en place avec une enseignante de CM2 de Martigues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Test en 2020-2021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Prolongation pour 2021-2022</a:t>
            </a:r>
            <a:endParaRPr lang="fr-FR" dirty="0"/>
          </a:p>
        </p:txBody>
      </p:sp>
      <p:pic>
        <p:nvPicPr>
          <p:cNvPr id="2050" name="Picture 2" descr="\\NAS2\Partage\Partage Cora\05_AME\AME_Carro\Surface AME Arnet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1709" y="1589151"/>
            <a:ext cx="3648763" cy="24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AS2\Partage\Partage Cora\05_AME\AME_Carro\logo AME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1709" y="4149081"/>
            <a:ext cx="364876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35696" cy="7209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040" y="22185"/>
            <a:ext cx="1793231" cy="8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fr-FR" dirty="0" smtClean="0"/>
              <a:t>Le sentier sous-marin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42950"/>
            <a:ext cx="4824536" cy="46921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Depuis 1994, plus de 500 participants par an</a:t>
            </a:r>
          </a:p>
          <a:p>
            <a:pPr>
              <a:spcAft>
                <a:spcPts val="600"/>
              </a:spcAft>
            </a:pPr>
            <a:r>
              <a:rPr lang="fr-FR" dirty="0"/>
              <a:t>Découverte de la réserve de Carry-le-Rouet</a:t>
            </a:r>
          </a:p>
          <a:p>
            <a:pPr>
              <a:spcAft>
                <a:spcPts val="600"/>
              </a:spcAft>
            </a:pPr>
            <a:r>
              <a:rPr lang="fr-FR" dirty="0"/>
              <a:t>Activité gratuite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Grand public et groupes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Explication et sensibilisation</a:t>
            </a:r>
            <a:endParaRPr lang="fr-FR" dirty="0"/>
          </a:p>
        </p:txBody>
      </p:sp>
      <p:pic>
        <p:nvPicPr>
          <p:cNvPr id="3074" name="Picture 2" descr="\\NAS2\Photos\Sensibilisation\Sentier sous marin\sentier soum PMCB laurent piecheg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777" y="1556792"/>
            <a:ext cx="36716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AS2\Photos\Sensibilisation\Sentier sous marin\2005_Sentier\Sentier300805 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59605"/>
            <a:ext cx="3671695" cy="27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35696" cy="7209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040" y="22185"/>
            <a:ext cx="1793231" cy="8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fr-FR" dirty="0" smtClean="0"/>
              <a:t>La sensibilisation au quotidien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4824536" cy="469217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Suivi de la fréquentation et des usages</a:t>
            </a:r>
          </a:p>
          <a:p>
            <a:pPr>
              <a:spcAft>
                <a:spcPts val="600"/>
              </a:spcAft>
            </a:pPr>
            <a:r>
              <a:rPr lang="fr-FR" dirty="0"/>
              <a:t>Présence sur le terrain pour faire évoluer les comportements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Campagnes </a:t>
            </a:r>
            <a:r>
              <a:rPr lang="fr-FR" dirty="0" err="1" smtClean="0"/>
              <a:t>Ecogestes</a:t>
            </a:r>
            <a:r>
              <a:rPr lang="fr-FR" dirty="0" smtClean="0"/>
              <a:t> depuis 15 ans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Lien étroit entre la sensibilisation et les mesures de gestion</a:t>
            </a:r>
          </a:p>
        </p:txBody>
      </p:sp>
      <p:pic>
        <p:nvPicPr>
          <p:cNvPr id="4098" name="Picture 2" descr="\\NAS2\Photos\Sensibilisation\Ecogestes\2007_Ecogestes\20070718_LAU_SP_Canal Maritima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13122"/>
            <a:ext cx="3380967" cy="25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NAS2\Photos\Photos BEST OF avec et sans Copyright\Ecogestes\Ecogestes Campagne 2015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851" y="4188215"/>
            <a:ext cx="3404204" cy="25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835696" cy="7209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040" y="22185"/>
            <a:ext cx="1793231" cy="8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7585</TotalTime>
  <Words>135</Words>
  <Application>Microsoft Office PowerPoint</Application>
  <PresentationFormat>Affichage à l'écran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4_Thème Office</vt:lpstr>
      <vt:lpstr>PARC MARIN DE LA CÔTE BLEUE   Présentation des classes de mer et de la sensibilisation auprès du grand public  </vt:lpstr>
      <vt:lpstr>Les classes de mer </vt:lpstr>
      <vt:lpstr>L’Aire Marine Educative</vt:lpstr>
      <vt:lpstr>Le sentier sous-marin</vt:lpstr>
      <vt:lpstr>La sensibilisation au quotidien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Charbonnel/PMCB</dc:creator>
  <cp:lastModifiedBy>Alizée Angelini</cp:lastModifiedBy>
  <cp:revision>393</cp:revision>
  <dcterms:created xsi:type="dcterms:W3CDTF">2016-03-30T08:29:16Z</dcterms:created>
  <dcterms:modified xsi:type="dcterms:W3CDTF">2021-09-06T09:32:32Z</dcterms:modified>
</cp:coreProperties>
</file>